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2" r:id="rId3"/>
    <p:sldId id="274" r:id="rId4"/>
    <p:sldId id="284" r:id="rId5"/>
    <p:sldId id="282" r:id="rId6"/>
    <p:sldId id="279" r:id="rId7"/>
    <p:sldId id="281" r:id="rId8"/>
    <p:sldId id="280" r:id="rId9"/>
    <p:sldId id="277" r:id="rId10"/>
    <p:sldId id="28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E1D"/>
    <a:srgbClr val="353A35"/>
    <a:srgbClr val="D1CCBD"/>
    <a:srgbClr val="E71794"/>
    <a:srgbClr val="4A8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/>
    <p:restoredTop sz="95755"/>
  </p:normalViewPr>
  <p:slideViewPr>
    <p:cSldViewPr snapToGrid="0" snapToObjects="1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4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0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0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6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8C08-3ABF-AA46-A356-82E075055DD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C3D9-DE3E-C94F-90F5-24C27884B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B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9C6362-17B4-FD4B-8EFE-D29B8EF38708}"/>
              </a:ext>
            </a:extLst>
          </p:cNvPr>
          <p:cNvSpPr/>
          <p:nvPr/>
        </p:nvSpPr>
        <p:spPr>
          <a:xfrm>
            <a:off x="2086252" y="4919105"/>
            <a:ext cx="8176331" cy="83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 city with a legendary past, a vibrant culture and a bright future.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creative city of rebels and pioneers, and the home of Robin Hood.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49E084-E6A4-9346-AD41-3A1BB751DCF0}"/>
              </a:ext>
            </a:extLst>
          </p:cNvPr>
          <p:cNvSpPr/>
          <p:nvPr/>
        </p:nvSpPr>
        <p:spPr>
          <a:xfrm>
            <a:off x="2678590" y="4221491"/>
            <a:ext cx="683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IN NOTTINGHAM</a:t>
            </a:r>
            <a:endParaRPr lang="en-US" sz="14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55471-BFA3-9947-9CC0-CFCE27912479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79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50239F-6AF5-5447-8864-1BB659908501}"/>
              </a:ext>
            </a:extLst>
          </p:cNvPr>
          <p:cNvSpPr txBox="1">
            <a:spLocks/>
          </p:cNvSpPr>
          <p:nvPr/>
        </p:nvSpPr>
        <p:spPr>
          <a:xfrm>
            <a:off x="791675" y="23432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400" b="1" dirty="0">
              <a:solidFill>
                <a:srgbClr val="788774"/>
              </a:solidFill>
              <a:latin typeface="Galano Classic Alt SemiBold" pitchFamily="2" charset="77"/>
            </a:endParaRPr>
          </a:p>
        </p:txBody>
      </p:sp>
      <p:pic>
        <p:nvPicPr>
          <p:cNvPr id="4" name="Picture 3" descr="A picture containing water, outdoor, boat, distance&#10;&#10;Description automatically generated">
            <a:extLst>
              <a:ext uri="{FF2B5EF4-FFF2-40B4-BE49-F238E27FC236}">
                <a16:creationId xmlns:a16="http://schemas.microsoft.com/office/drawing/2014/main" id="{685635A7-82B0-0549-881D-68F2BCCEA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335" y="758125"/>
            <a:ext cx="4775325" cy="31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nature, night&#10;&#10;Description automatically generated">
            <a:extLst>
              <a:ext uri="{FF2B5EF4-FFF2-40B4-BE49-F238E27FC236}">
                <a16:creationId xmlns:a16="http://schemas.microsoft.com/office/drawing/2014/main" id="{11EEE165-AD7D-A246-97D7-5E914115F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5" b="8985"/>
          <a:stretch/>
        </p:blipFill>
        <p:spPr>
          <a:xfrm>
            <a:off x="-2" y="0"/>
            <a:ext cx="12192002" cy="70859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180F72-FD83-1144-8BE7-8B5BC59CF8F4}"/>
              </a:ext>
            </a:extLst>
          </p:cNvPr>
          <p:cNvSpPr txBox="1">
            <a:spLocks/>
          </p:cNvSpPr>
          <p:nvPr/>
        </p:nvSpPr>
        <p:spPr>
          <a:xfrm>
            <a:off x="3257792" y="311901"/>
            <a:ext cx="8081508" cy="1271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b="1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driving the city forward and award-winning green housing schemes make our homes warmer and more energy efficient. </a:t>
            </a:r>
            <a:r>
              <a:rPr lang="en-US" sz="2400" b="1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YOU FEEL PROUD TO CALL HOME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2741989F-98C0-A249-AA92-11ECB5A32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b="13570"/>
          <a:stretch/>
        </p:blipFill>
        <p:spPr>
          <a:xfrm>
            <a:off x="-2" y="1279607"/>
            <a:ext cx="7513321" cy="58063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CC5D52-78AD-4641-A98A-F301075BE837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B6DA84-AFA8-1647-916E-ACEE2FD7368A}"/>
              </a:ext>
            </a:extLst>
          </p:cNvPr>
          <p:cNvSpPr txBox="1">
            <a:spLocks/>
          </p:cNvSpPr>
          <p:nvPr/>
        </p:nvSpPr>
        <p:spPr>
          <a:xfrm rot="5400000">
            <a:off x="10753142" y="1049726"/>
            <a:ext cx="2143590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</p:spTree>
    <p:extLst>
      <p:ext uri="{BB962C8B-B14F-4D97-AF65-F5344CB8AC3E}">
        <p14:creationId xmlns:p14="http://schemas.microsoft.com/office/powerpoint/2010/main" val="344556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671C3-05D0-7948-8F23-74DA9DD361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52DED9-23AC-2641-B902-F5FC1D429BAD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noFill/>
          <a:ln>
            <a:solidFill>
              <a:srgbClr val="F5F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B5B49F-E7BC-B64D-9F07-99D7D0B5108C}"/>
              </a:ext>
            </a:extLst>
          </p:cNvPr>
          <p:cNvSpPr/>
          <p:nvPr/>
        </p:nvSpPr>
        <p:spPr>
          <a:xfrm>
            <a:off x="325315" y="281355"/>
            <a:ext cx="11541370" cy="6295290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7398FD-24A2-CB4A-88C5-08F4B661628A}"/>
              </a:ext>
            </a:extLst>
          </p:cNvPr>
          <p:cNvSpPr txBox="1">
            <a:spLocks/>
          </p:cNvSpPr>
          <p:nvPr/>
        </p:nvSpPr>
        <p:spPr>
          <a:xfrm>
            <a:off x="4785114" y="2153770"/>
            <a:ext cx="262177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spc="3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AT: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70E12-0494-E547-824C-999ADD308763}"/>
              </a:ext>
            </a:extLst>
          </p:cNvPr>
          <p:cNvSpPr/>
          <p:nvPr/>
        </p:nvSpPr>
        <p:spPr>
          <a:xfrm>
            <a:off x="2163956" y="2586546"/>
            <a:ext cx="80498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0" dirty="0">
                <a:solidFill>
                  <a:srgbClr val="F5F6E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ENQUIRIES@INVESTINNOTTINGHAM.CO.UK</a:t>
            </a:r>
          </a:p>
        </p:txBody>
      </p:sp>
    </p:spTree>
    <p:extLst>
      <p:ext uri="{BB962C8B-B14F-4D97-AF65-F5344CB8AC3E}">
        <p14:creationId xmlns:p14="http://schemas.microsoft.com/office/powerpoint/2010/main" val="9494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20994-62C3-524D-8BC1-4F9FBB4F4409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2F75B-C582-B945-ADF3-17473352FDEF}"/>
              </a:ext>
            </a:extLst>
          </p:cNvPr>
          <p:cNvSpPr txBox="1">
            <a:spLocks/>
          </p:cNvSpPr>
          <p:nvPr/>
        </p:nvSpPr>
        <p:spPr>
          <a:xfrm>
            <a:off x="854269" y="23432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SMALL CITY IN THE UK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city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EVERYONE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the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OF ROBIN HOOD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his sense of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65147-AE3C-EF46-ADEA-65B7BD2EC01B}"/>
              </a:ext>
            </a:extLst>
          </p:cNvPr>
          <p:cNvSpPr/>
          <p:nvPr/>
        </p:nvSpPr>
        <p:spPr>
          <a:xfrm>
            <a:off x="10460959" y="6436121"/>
            <a:ext cx="3221511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 Council House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06B6DC0-903B-0747-A7A8-0D905DAD30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4" y="711833"/>
            <a:ext cx="2987845" cy="1679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A584-B2C6-8C43-8CE1-D06FD396CE58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BE1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5E779A-F09D-D748-A795-CAFA9CBE1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2" t="118" r="7633" b="-118"/>
          <a:stretch/>
        </p:blipFill>
        <p:spPr>
          <a:xfrm>
            <a:off x="4077173" y="-27425"/>
            <a:ext cx="8267227" cy="69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547AE-EBF5-F246-B1E4-DFF130AEFC46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3D0D5-E04B-3543-82D5-100F4406DAAD}"/>
              </a:ext>
            </a:extLst>
          </p:cNvPr>
          <p:cNvSpPr/>
          <p:nvPr/>
        </p:nvSpPr>
        <p:spPr>
          <a:xfrm>
            <a:off x="8670242" y="2268043"/>
            <a:ext cx="2739093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where you can raise a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make new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follow your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chase your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DREAMS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 within a rich tapestry of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beautiful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C0F83-BA3B-CC4B-B746-DD2A2D2EE801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993276-6270-CA46-AFD7-E65B1F35DD98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CBCA10-AAF1-3B4D-B96D-D64472F7A456}"/>
              </a:ext>
            </a:extLst>
          </p:cNvPr>
          <p:cNvSpPr txBox="1">
            <a:spLocks/>
          </p:cNvSpPr>
          <p:nvPr/>
        </p:nvSpPr>
        <p:spPr>
          <a:xfrm rot="5400000">
            <a:off x="10730282" y="1072586"/>
            <a:ext cx="2189310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40AA-60C4-ED41-A16F-934FB60A0A9E}"/>
              </a:ext>
            </a:extLst>
          </p:cNvPr>
          <p:cNvSpPr/>
          <p:nvPr/>
        </p:nvSpPr>
        <p:spPr>
          <a:xfrm>
            <a:off x="6769275" y="6491670"/>
            <a:ext cx="1904563" cy="6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Robin Hood Statue</a:t>
            </a: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9D85D3F-7AEA-094E-8AB4-753222BA6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242" y="544780"/>
            <a:ext cx="2439301" cy="1371437"/>
          </a:xfrm>
          <a:prstGeom prst="rect">
            <a:avLst/>
          </a:prstGeom>
        </p:spPr>
      </p:pic>
      <p:pic>
        <p:nvPicPr>
          <p:cNvPr id="3" name="Picture 2" descr="A picture containing night&#10;&#10;Description automatically generated">
            <a:extLst>
              <a:ext uri="{FF2B5EF4-FFF2-40B4-BE49-F238E27FC236}">
                <a16:creationId xmlns:a16="http://schemas.microsoft.com/office/drawing/2014/main" id="{DB9B2CF4-1558-EB4D-BD5D-3969FE285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5" t="460" r="17861" b="-460"/>
          <a:stretch/>
        </p:blipFill>
        <p:spPr>
          <a:xfrm>
            <a:off x="0" y="31572"/>
            <a:ext cx="8201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1351A9C9-A0AC-DE4F-890B-DE7D43528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61" r="5514"/>
          <a:stretch/>
        </p:blipFill>
        <p:spPr>
          <a:xfrm>
            <a:off x="4306451" y="0"/>
            <a:ext cx="788554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65147-AE3C-EF46-ADEA-65B7BD2EC01B}"/>
              </a:ext>
            </a:extLst>
          </p:cNvPr>
          <p:cNvSpPr/>
          <p:nvPr/>
        </p:nvSpPr>
        <p:spPr>
          <a:xfrm>
            <a:off x="4352171" y="6485394"/>
            <a:ext cx="946515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Wollaton Hall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1F9BF8-39AA-DB44-BD99-3D3F4C57D8AD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1D8888-49ED-CA43-83B0-BFEC658F0FA6}"/>
              </a:ext>
            </a:extLst>
          </p:cNvPr>
          <p:cNvSpPr txBox="1">
            <a:spLocks/>
          </p:cNvSpPr>
          <p:nvPr/>
        </p:nvSpPr>
        <p:spPr>
          <a:xfrm>
            <a:off x="883130" y="2407283"/>
            <a:ext cx="2506456" cy="1679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with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spaces 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 which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literature and film, from the Arboretum to Wollaton Hall.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E4BA05B-4C2F-3A45-9207-BE2529B99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4" y="711833"/>
            <a:ext cx="2987845" cy="16798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0CE9B94-4FA6-C34C-8080-9C2B0291EE44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B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2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B9B6AAB-0859-BF49-B34F-59D5F687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62" t="1" r="-9824" b="-1729"/>
          <a:stretch/>
        </p:blipFill>
        <p:spPr>
          <a:xfrm>
            <a:off x="0" y="0"/>
            <a:ext cx="5031088" cy="69799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547AE-EBF5-F246-B1E4-DFF130AEFC46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3D0D5-E04B-3543-82D5-100F4406DAAD}"/>
              </a:ext>
            </a:extLst>
          </p:cNvPr>
          <p:cNvSpPr/>
          <p:nvPr/>
        </p:nvSpPr>
        <p:spPr>
          <a:xfrm>
            <a:off x="8673838" y="2085497"/>
            <a:ext cx="2739093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that’s home to one of Europe’s largest city squares, which comes to life with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VIBRANT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COLOURFUL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 for every season – presided over by its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MAGNIFICENT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Council House and under the watchful gaze of its iconic lions.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573A2C-8DE3-CE40-B94E-7D0FCEE1CF51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E47EFC-E2DF-D84B-991B-9F1092864F5B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B9590-E632-C540-841E-A1A8E7E64AC6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rgbClr val="75BE1D"/>
                </a:solidFill>
                <a:latin typeface="Galano Classic Alt SemiBold" pitchFamily="2" charset="77"/>
              </a:rPr>
              <a:t>NOTTINGHAM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371469D-A1B4-8840-AF25-ED28D69C70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242" y="544780"/>
            <a:ext cx="2439301" cy="1371437"/>
          </a:xfrm>
          <a:prstGeom prst="rect">
            <a:avLst/>
          </a:prstGeom>
        </p:spPr>
      </p:pic>
      <p:pic>
        <p:nvPicPr>
          <p:cNvPr id="3" name="Picture 2" descr="A picture containing text, outdoor, street, city&#10;&#10;Description automatically generated">
            <a:extLst>
              <a:ext uri="{FF2B5EF4-FFF2-40B4-BE49-F238E27FC236}">
                <a16:creationId xmlns:a16="http://schemas.microsoft.com/office/drawing/2014/main" id="{5077FC99-D02E-8641-B35A-F3E1FE859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r="9774"/>
          <a:stretch/>
        </p:blipFill>
        <p:spPr>
          <a:xfrm>
            <a:off x="3642360" y="0"/>
            <a:ext cx="442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827036" y="975832"/>
            <a:ext cx="1995802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65147-AE3C-EF46-ADEA-65B7BD2EC01B}"/>
              </a:ext>
            </a:extLst>
          </p:cNvPr>
          <p:cNvSpPr/>
          <p:nvPr/>
        </p:nvSpPr>
        <p:spPr>
          <a:xfrm>
            <a:off x="10706256" y="6436121"/>
            <a:ext cx="3221511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Broadway, Lace Market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A83009-0DE1-2847-A4F9-5CEECE41653D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DDBDEC-400A-A049-BD97-E81E72E7B599}"/>
              </a:ext>
            </a:extLst>
          </p:cNvPr>
          <p:cNvSpPr txBox="1">
            <a:spLocks/>
          </p:cNvSpPr>
          <p:nvPr/>
        </p:nvSpPr>
        <p:spPr>
          <a:xfrm>
            <a:off x="739630" y="2571875"/>
            <a:ext cx="2597911" cy="222704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 which welcomes people from all over the world to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where everyone can experience its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cultural offer, from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LIVELY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festivals to world food. 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E9CF90A-1A43-564F-8D86-63762B71C9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4" y="711833"/>
            <a:ext cx="2987845" cy="16798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A2D6117-07C3-F44D-A05C-31198778AE16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BE1D"/>
              </a:solidFill>
            </a:endParaRPr>
          </a:p>
        </p:txBody>
      </p:sp>
      <p:pic>
        <p:nvPicPr>
          <p:cNvPr id="3" name="Picture 2" descr="A group of people at a concert&#10;&#10;Description automatically generated with low confidence">
            <a:extLst>
              <a:ext uri="{FF2B5EF4-FFF2-40B4-BE49-F238E27FC236}">
                <a16:creationId xmlns:a16="http://schemas.microsoft.com/office/drawing/2014/main" id="{9B594516-D4EE-CD4B-95B8-7D145B33D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2"/>
          <a:stretch/>
        </p:blipFill>
        <p:spPr>
          <a:xfrm>
            <a:off x="3703320" y="0"/>
            <a:ext cx="848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547AE-EBF5-F246-B1E4-DFF130AEFC46}"/>
              </a:ext>
            </a:extLst>
          </p:cNvPr>
          <p:cNvSpPr/>
          <p:nvPr/>
        </p:nvSpPr>
        <p:spPr>
          <a:xfrm>
            <a:off x="8067978" y="0"/>
            <a:ext cx="41147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40AA-60C4-ED41-A16F-934FB60A0A9E}"/>
              </a:ext>
            </a:extLst>
          </p:cNvPr>
          <p:cNvSpPr/>
          <p:nvPr/>
        </p:nvSpPr>
        <p:spPr>
          <a:xfrm>
            <a:off x="6163416" y="6276010"/>
            <a:ext cx="1904563" cy="84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Arkwright Building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Galano Classic Alt"/>
              </a:rPr>
              <a:t>Nottingham Trent University</a:t>
            </a:r>
            <a:endParaRPr lang="en-US" sz="1000" dirty="0">
              <a:solidFill>
                <a:schemeClr val="bg1"/>
              </a:solidFill>
              <a:latin typeface="Galano Classic Alt" pitchFamily="2" charset="77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Galano Classic Alt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24D585-067D-7148-9549-12AAFAE61DA5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Galano Classic Alt SemiBold" pitchFamily="2" charset="77"/>
              </a:rPr>
              <a:t>NOTTINGHAM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6C991-36F9-9C45-8578-A9569BD67916}"/>
              </a:ext>
            </a:extLst>
          </p:cNvPr>
          <p:cNvSpPr/>
          <p:nvPr/>
        </p:nvSpPr>
        <p:spPr>
          <a:xfrm>
            <a:off x="8670242" y="2268043"/>
            <a:ext cx="2739093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with a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LEGENDARY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 heritage and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 stadiums on the banks of the </a:t>
            </a:r>
            <a:r>
              <a:rPr lang="en-US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TRENT</a:t>
            </a:r>
            <a:r>
              <a:rPr lang="en-US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4DAD5-3BCF-4045-9291-2B59FAA7248C}"/>
              </a:ext>
            </a:extLst>
          </p:cNvPr>
          <p:cNvSpPr/>
          <p:nvPr/>
        </p:nvSpPr>
        <p:spPr>
          <a:xfrm>
            <a:off x="9905275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774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1B02F79-2BAD-4540-BC32-6136D6893327}"/>
              </a:ext>
            </a:extLst>
          </p:cNvPr>
          <p:cNvSpPr txBox="1">
            <a:spLocks/>
          </p:cNvSpPr>
          <p:nvPr/>
        </p:nvSpPr>
        <p:spPr>
          <a:xfrm rot="5400000">
            <a:off x="10743998" y="1058870"/>
            <a:ext cx="2161878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8BC882D-384A-FE46-AB92-BDEBE4551B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242" y="544780"/>
            <a:ext cx="2439301" cy="1371437"/>
          </a:xfrm>
          <a:prstGeom prst="rect">
            <a:avLst/>
          </a:prstGeom>
        </p:spPr>
      </p:pic>
      <p:pic>
        <p:nvPicPr>
          <p:cNvPr id="19" name="Picture 18" descr="A picture containing outdoor, building, ground, walking&#10;&#10;Description automatically generated">
            <a:extLst>
              <a:ext uri="{FF2B5EF4-FFF2-40B4-BE49-F238E27FC236}">
                <a16:creationId xmlns:a16="http://schemas.microsoft.com/office/drawing/2014/main" id="{7B5BEAE2-F596-FC4D-AC22-F3865A8AB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3" r="28353" b="8932"/>
          <a:stretch/>
        </p:blipFill>
        <p:spPr>
          <a:xfrm>
            <a:off x="0" y="0"/>
            <a:ext cx="806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rowd of people watching a baseball game&#10;&#10;Description automatically generated with low confidence">
            <a:extLst>
              <a:ext uri="{FF2B5EF4-FFF2-40B4-BE49-F238E27FC236}">
                <a16:creationId xmlns:a16="http://schemas.microsoft.com/office/drawing/2014/main" id="{0BF84909-748B-DB4A-87ED-A263BB4F6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" b="12585"/>
          <a:stretch/>
        </p:blipFill>
        <p:spPr>
          <a:xfrm>
            <a:off x="-120286" y="0"/>
            <a:ext cx="12312286" cy="71197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180F72-FD83-1144-8BE7-8B5BC59CF8F4}"/>
              </a:ext>
            </a:extLst>
          </p:cNvPr>
          <p:cNvSpPr txBox="1">
            <a:spLocks/>
          </p:cNvSpPr>
          <p:nvPr/>
        </p:nvSpPr>
        <p:spPr>
          <a:xfrm>
            <a:off x="3376366" y="120481"/>
            <a:ext cx="8081508" cy="1271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city with a </a:t>
            </a:r>
            <a:r>
              <a:rPr lang="en-US" sz="2400" b="1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LEGENDARY</a:t>
            </a:r>
            <a:r>
              <a:rPr lang="en-US" sz="2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 heritage and </a:t>
            </a:r>
            <a:r>
              <a:rPr lang="en-US" sz="2400" b="1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</a:t>
            </a:r>
            <a:r>
              <a:rPr lang="en-US" sz="2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sports stadiums on the banks of the </a:t>
            </a:r>
            <a:r>
              <a:rPr lang="en-US" sz="2400" b="1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TRENT</a:t>
            </a:r>
            <a:r>
              <a:rPr lang="en-US" sz="2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50CCA9AC-020B-9944-8A3A-FF1849C89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b="13570"/>
          <a:stretch/>
        </p:blipFill>
        <p:spPr>
          <a:xfrm>
            <a:off x="-2" y="1034752"/>
            <a:ext cx="7513321" cy="5806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DF77C7-EF94-6746-97D0-9C0E1B9D4A10}"/>
              </a:ext>
            </a:extLst>
          </p:cNvPr>
          <p:cNvSpPr/>
          <p:nvPr/>
        </p:nvSpPr>
        <p:spPr>
          <a:xfrm>
            <a:off x="10398202" y="6697889"/>
            <a:ext cx="2002916" cy="61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 Bridge Cricket Ground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E58E7E-94FB-3947-94A3-EB74F5DD4511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</p:spTree>
    <p:extLst>
      <p:ext uri="{BB962C8B-B14F-4D97-AF65-F5344CB8AC3E}">
        <p14:creationId xmlns:p14="http://schemas.microsoft.com/office/powerpoint/2010/main" val="8787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3333FF41-E1AC-4948-A34B-073977E6C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7" r="11955"/>
          <a:stretch/>
        </p:blipFill>
        <p:spPr>
          <a:xfrm>
            <a:off x="4133290" y="0"/>
            <a:ext cx="8058710" cy="69021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3AF675-4A56-7A44-97AD-E0236D84E0DE}"/>
              </a:ext>
            </a:extLst>
          </p:cNvPr>
          <p:cNvSpPr/>
          <p:nvPr/>
        </p:nvSpPr>
        <p:spPr>
          <a:xfrm>
            <a:off x="0" y="0"/>
            <a:ext cx="43064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7C4F2-E142-B24D-9BEE-5CF3007F6890}"/>
              </a:ext>
            </a:extLst>
          </p:cNvPr>
          <p:cNvSpPr/>
          <p:nvPr/>
        </p:nvSpPr>
        <p:spPr>
          <a:xfrm>
            <a:off x="4284265" y="6320705"/>
            <a:ext cx="3464107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Nottingham’s award-winning tram system</a:t>
            </a: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F5F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Mike Beard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788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639F3C-83EF-4740-8F9E-894D6FE62891}"/>
              </a:ext>
            </a:extLst>
          </p:cNvPr>
          <p:cNvSpPr txBox="1">
            <a:spLocks/>
          </p:cNvSpPr>
          <p:nvPr/>
        </p:nvSpPr>
        <p:spPr>
          <a:xfrm rot="5400000">
            <a:off x="10765653" y="1037215"/>
            <a:ext cx="2118568" cy="493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1C721-FA6C-5748-B477-9E0A26E6FB5E}"/>
              </a:ext>
            </a:extLst>
          </p:cNvPr>
          <p:cNvSpPr txBox="1">
            <a:spLocks/>
          </p:cNvSpPr>
          <p:nvPr/>
        </p:nvSpPr>
        <p:spPr>
          <a:xfrm rot="16200000">
            <a:off x="-2115858" y="3868476"/>
            <a:ext cx="5114846" cy="543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spc="300" dirty="0">
                <a:solidFill>
                  <a:srgbClr val="75BE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NOTTINGHAM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5AE021-6D97-AD42-BF38-239D92EF71CB}"/>
              </a:ext>
            </a:extLst>
          </p:cNvPr>
          <p:cNvSpPr txBox="1">
            <a:spLocks/>
          </p:cNvSpPr>
          <p:nvPr/>
        </p:nvSpPr>
        <p:spPr>
          <a:xfrm>
            <a:off x="883130" y="2343275"/>
            <a:ext cx="2506456" cy="1862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that’s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CONNECTED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rest of the UK and offers a </a:t>
            </a:r>
            <a:r>
              <a:rPr lang="en-GB" sz="1400" b="1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 PUBLIC TRANSPORT </a:t>
            </a:r>
            <a:r>
              <a:rPr lang="en-GB" sz="1400" dirty="0">
                <a:solidFill>
                  <a:srgbClr val="35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 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5861B6-69E5-1D40-B25C-276F1019C9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4" y="711833"/>
            <a:ext cx="2987845" cy="16798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DA4451-996D-F24C-9DDD-3E7E9B09059D}"/>
              </a:ext>
            </a:extLst>
          </p:cNvPr>
          <p:cNvSpPr/>
          <p:nvPr/>
        </p:nvSpPr>
        <p:spPr>
          <a:xfrm>
            <a:off x="1818506" y="6131471"/>
            <a:ext cx="440163" cy="6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B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4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4481</TotalTime>
  <Words>353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Galano Classic Alt</vt:lpstr>
      <vt:lpstr>Galano Classic Alt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Nottingham</dc:title>
  <dc:creator>Katie Beard</dc:creator>
  <cp:lastModifiedBy>Sophie Milne</cp:lastModifiedBy>
  <cp:revision>15</cp:revision>
  <dcterms:created xsi:type="dcterms:W3CDTF">2021-01-12T14:07:55Z</dcterms:created>
  <dcterms:modified xsi:type="dcterms:W3CDTF">2021-02-09T10:52:21Z</dcterms:modified>
</cp:coreProperties>
</file>