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774"/>
    <a:srgbClr val="F5F6EE"/>
    <a:srgbClr val="CDD520"/>
    <a:srgbClr val="00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79"/>
  </p:normalViewPr>
  <p:slideViewPr>
    <p:cSldViewPr snapToGrid="0" snapToObjects="1">
      <p:cViewPr varScale="1">
        <p:scale>
          <a:sx n="82" d="100"/>
          <a:sy n="82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8494B-2D49-8D4F-80D3-E98FC70F410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FD22-4EE0-6247-9B39-3D3E22E8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2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0FD22-4EE0-6247-9B39-3D3E22E882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5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0FD22-4EE0-6247-9B39-3D3E22E882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0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0FD22-4EE0-6247-9B39-3D3E22E882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23D7-B59E-2446-A6AB-D5F4A3D7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9279C-9851-4144-8CC9-D1E73CACE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23F2-B300-EA4C-8432-76AE4244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275F-4FDB-5A42-958F-867E693672E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6A620-329D-9748-B252-1EC4A820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ED74E-F1D7-F247-9EB8-8D88F882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8EDF-6CC9-174D-9FF4-392F07A3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0F74-1992-6C4C-8705-B5D53458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B80AA-4361-734D-AD18-21E30C548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17215-D600-C340-825D-055B826BF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275F-4FDB-5A42-958F-867E693672E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EB798-B439-B140-B313-CCB8CB60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AE8D-13B3-324B-A678-81179F6B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8EDF-6CC9-174D-9FF4-392F07A3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DC261-7A56-0447-BD78-16AFD4EAE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E1A8C-DA56-1B40-B9F4-51F6FA61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CCC9E-BDE3-1A43-AFF6-63DEF8A2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275F-4FDB-5A42-958F-867E693672E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E54C6-22D8-E140-87FB-2E21DA77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F9237-61A0-1E45-A122-D51BD2F3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8EDF-6CC9-174D-9FF4-392F07A3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9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A03F-9DA7-B144-9727-96E8ED68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560E-28B2-EC44-8BAC-03FDBF539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F442D-138A-8741-A73E-C825FFD0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275F-4FDB-5A42-958F-867E693672E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867B-C1F7-014D-AC1C-15427777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A403F-3FD8-234D-ADC8-0D10EBCB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8EDF-6CC9-174D-9FF4-392F07A3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13E-6905-1F47-84B3-9BCC95BE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7423E-B035-0845-BD5B-CBAB235F6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E0B82-679D-CE41-9D62-FB07AE7C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275F-4FDB-5A42-958F-867E693672E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3A97E-6311-F94A-930E-0934EFE4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7BF6-0E55-7B40-998E-82112E64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8EDF-6CC9-174D-9FF4-392F07A3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2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001F-C80F-494E-BD10-129F14B5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DAE00-03BE-D347-BF50-40895B777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06B57-B65E-8B4B-8479-FD418BFE7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CBF0C-C3B1-A249-A899-FD63054F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275F-4FDB-5A42-958F-867E693672E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D9808-6C57-934D-B73D-D9693131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BA819-4973-7145-B4E1-DE1C4D79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8EDF-6CC9-174D-9FF4-392F07A3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2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F62B-69C6-104E-89C4-43DDD4C5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0CDFD-66C5-204A-B994-6DCAF8BB2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BDD3A-79F6-B949-9E73-602426534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E8973-D4BA-2841-885F-0C12A4C87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C4BDB-CA63-2747-A738-6DB699B17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20FF4-910E-7145-887A-8D7223F8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275F-4FDB-5A42-958F-867E693672E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7F4F8-77D5-E542-8EAF-324DC984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22689-E1C4-AC48-AEA2-F55BA3C7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8EDF-6CC9-174D-9FF4-392F07A3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3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7F6F-C6F7-5E4A-A779-F2E83E1B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53C76F-79FE-284D-9F20-A43188C5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275F-4FDB-5A42-958F-867E693672E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580CB-C8AC-C541-B770-CA23F1A0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E62FA-29D7-D045-A783-B47050B8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8EDF-6CC9-174D-9FF4-392F07A3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6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3B9CD-301B-D441-90C4-5D2C5304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275F-4FDB-5A42-958F-867E693672E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DBA08-7C57-3741-96F6-059AD469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3FC86-F5C7-8849-BB77-B5BFD59E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8EDF-6CC9-174D-9FF4-392F07A3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9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B315-A95B-9A44-9089-E3693407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117BB-AAE0-D245-9CC8-CFBB79C6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07EC1-C30B-594F-AC14-EC3A174E6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574A6-AAA3-354E-B1BE-EE42CCD1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275F-4FDB-5A42-958F-867E693672E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C0795-1BE5-7347-9AE5-5A59395B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B2851-4DB3-4141-B19A-1BF61836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8EDF-6CC9-174D-9FF4-392F07A3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3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D46B-E73A-3F4C-A887-626E06FA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0FFD0-0097-6149-97A4-23F8492FC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8AC12-852E-D944-97AF-02B128C71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B9EFB-BC6F-2845-9FB2-FD5077A7F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275F-4FDB-5A42-958F-867E693672E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C39FE-F57E-AD4C-AD7A-4BA59373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3F89C-8E31-6640-8FC4-96459A39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8EDF-6CC9-174D-9FF4-392F07A3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CD4DDE-67B6-BD4F-A3B5-9B4EE763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7A7D8-E796-074D-8B62-A8A7C8EB0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56F8-E22C-1144-9B8F-ECF4F7F11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275F-4FDB-5A42-958F-867E693672E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6E03E-1BA0-0B4C-8367-C21A62CB1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F5EA6-E22A-E245-B624-707876F0D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D8EDF-6CC9-174D-9FF4-392F07A3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2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cturedbylamar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3BFEFC6-C5FA-F145-AFBB-E5B3A889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873" y="871278"/>
            <a:ext cx="5632252" cy="39842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723DD6-DFF4-404B-8142-B1604EEFFAB5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Galano Classic Alt SemiBold" pitchFamily="2" charset="77"/>
              </a:rPr>
              <a:t>WELCOME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E03463-DECE-5741-94D8-18229437E266}"/>
              </a:ext>
            </a:extLst>
          </p:cNvPr>
          <p:cNvSpPr/>
          <p:nvPr/>
        </p:nvSpPr>
        <p:spPr>
          <a:xfrm>
            <a:off x="2250435" y="4919105"/>
            <a:ext cx="8255289" cy="835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green city with a legendary past, a vibrant culture and a bright future.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creative city of rebels and pioneers, and the home of Robin Hood.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875E40-3D81-DC49-B794-DF4FB9CB99A4}"/>
              </a:ext>
            </a:extLst>
          </p:cNvPr>
          <p:cNvSpPr/>
          <p:nvPr/>
        </p:nvSpPr>
        <p:spPr>
          <a:xfrm>
            <a:off x="2678593" y="4185761"/>
            <a:ext cx="683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spc="3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NOTTINGHAM</a:t>
            </a:r>
            <a:endParaRPr lang="en-US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B938B-5084-C54A-832F-5B13FCABDFAD}"/>
              </a:ext>
            </a:extLst>
          </p:cNvPr>
          <p:cNvCxnSpPr>
            <a:cxnSpLocks/>
          </p:cNvCxnSpPr>
          <p:nvPr/>
        </p:nvCxnSpPr>
        <p:spPr>
          <a:xfrm>
            <a:off x="958285" y="346840"/>
            <a:ext cx="108395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1C8AC26-E8F0-7043-BFE5-BDE41DF7E7B1}"/>
              </a:ext>
            </a:extLst>
          </p:cNvPr>
          <p:cNvSpPr/>
          <p:nvPr/>
        </p:nvSpPr>
        <p:spPr>
          <a:xfrm>
            <a:off x="325315" y="281355"/>
            <a:ext cx="11541370" cy="6295290"/>
          </a:xfrm>
          <a:prstGeom prst="rect">
            <a:avLst/>
          </a:prstGeom>
          <a:noFill/>
          <a:ln>
            <a:solidFill>
              <a:srgbClr val="F5F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3C6D202-53A0-4418-AADC-0CB2065F95A2}"/>
              </a:ext>
            </a:extLst>
          </p:cNvPr>
          <p:cNvSpPr txBox="1">
            <a:spLocks/>
          </p:cNvSpPr>
          <p:nvPr/>
        </p:nvSpPr>
        <p:spPr>
          <a:xfrm>
            <a:off x="791675" y="2343275"/>
            <a:ext cx="2597911" cy="2227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400" b="1" dirty="0">
              <a:solidFill>
                <a:srgbClr val="788774"/>
              </a:solidFill>
              <a:latin typeface="Galano Classic Alt SemiBold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C07C612-891E-4EB8-BCB9-18C3379DB49B}"/>
              </a:ext>
            </a:extLst>
          </p:cNvPr>
          <p:cNvSpPr txBox="1">
            <a:spLocks/>
          </p:cNvSpPr>
          <p:nvPr/>
        </p:nvSpPr>
        <p:spPr>
          <a:xfrm>
            <a:off x="944075" y="2495675"/>
            <a:ext cx="2597911" cy="2227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400" b="1" dirty="0">
              <a:solidFill>
                <a:srgbClr val="788774"/>
              </a:solidFill>
              <a:latin typeface="Galano Classic Al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995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1DF021-48BD-BD4B-BB47-1B867C792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1" b="10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52DED9-23AC-2641-B902-F5FC1D429BAD}"/>
              </a:ext>
            </a:extLst>
          </p:cNvPr>
          <p:cNvSpPr/>
          <p:nvPr/>
        </p:nvSpPr>
        <p:spPr>
          <a:xfrm>
            <a:off x="325315" y="281355"/>
            <a:ext cx="11541370" cy="6295290"/>
          </a:xfrm>
          <a:prstGeom prst="rect">
            <a:avLst/>
          </a:prstGeom>
          <a:noFill/>
          <a:ln>
            <a:solidFill>
              <a:srgbClr val="F5F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B5B49F-E7BC-B64D-9F07-99D7D0B5108C}"/>
              </a:ext>
            </a:extLst>
          </p:cNvPr>
          <p:cNvSpPr/>
          <p:nvPr/>
        </p:nvSpPr>
        <p:spPr>
          <a:xfrm>
            <a:off x="325315" y="281355"/>
            <a:ext cx="11541370" cy="629529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7398FD-24A2-CB4A-88C5-08F4B661628A}"/>
              </a:ext>
            </a:extLst>
          </p:cNvPr>
          <p:cNvSpPr txBox="1">
            <a:spLocks/>
          </p:cNvSpPr>
          <p:nvPr/>
        </p:nvSpPr>
        <p:spPr>
          <a:xfrm>
            <a:off x="4785114" y="3037690"/>
            <a:ext cx="2621773" cy="580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600" spc="300" dirty="0">
                <a:solidFill>
                  <a:srgbClr val="F5F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 AT: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170E12-0494-E547-824C-999ADD308763}"/>
              </a:ext>
            </a:extLst>
          </p:cNvPr>
          <p:cNvSpPr/>
          <p:nvPr/>
        </p:nvSpPr>
        <p:spPr>
          <a:xfrm>
            <a:off x="2163957" y="3470466"/>
            <a:ext cx="786408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spc="300" dirty="0">
                <a:solidFill>
                  <a:srgbClr val="F5F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@MARKETINGNOTTINGHAM.UK</a:t>
            </a:r>
          </a:p>
        </p:txBody>
      </p:sp>
    </p:spTree>
    <p:extLst>
      <p:ext uri="{BB962C8B-B14F-4D97-AF65-F5344CB8AC3E}">
        <p14:creationId xmlns:p14="http://schemas.microsoft.com/office/powerpoint/2010/main" val="149469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513B7-B312-C347-ACBC-B86CCE5D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451" y="0"/>
            <a:ext cx="80391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3B98C1-8023-2C4F-A4E6-89F014E54C20}"/>
              </a:ext>
            </a:extLst>
          </p:cNvPr>
          <p:cNvSpPr/>
          <p:nvPr/>
        </p:nvSpPr>
        <p:spPr>
          <a:xfrm>
            <a:off x="0" y="0"/>
            <a:ext cx="4306451" cy="6858000"/>
          </a:xfrm>
          <a:prstGeom prst="rect">
            <a:avLst/>
          </a:prstGeom>
          <a:solidFill>
            <a:srgbClr val="F5F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10F990C-6AA4-514F-8F59-4996431FB013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WELCOME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BDDABE-23A6-BA4F-B8AB-CBFAF321EC92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Galano Classic Alt SemiBold" pitchFamily="2" charset="77"/>
              </a:rPr>
              <a:t>WELCOME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E3F2A2-361F-CB45-A8DE-EA5BB2571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81" y="782121"/>
            <a:ext cx="2078022" cy="137435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7EB0E5C-0590-5641-B0E6-E03A1A44AC1E}"/>
              </a:ext>
            </a:extLst>
          </p:cNvPr>
          <p:cNvSpPr txBox="1">
            <a:spLocks/>
          </p:cNvSpPr>
          <p:nvPr/>
        </p:nvSpPr>
        <p:spPr>
          <a:xfrm>
            <a:off x="791675" y="2343275"/>
            <a:ext cx="2597911" cy="2227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city that’s full of 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SURPRISES,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400" b="1" dirty="0">
              <a:solidFill>
                <a:srgbClr val="7887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city where you can follow in the footsteps of </a:t>
            </a:r>
            <a:b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HOOD.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807355-F070-4D5B-AD64-21B399F6E6B4}"/>
              </a:ext>
            </a:extLst>
          </p:cNvPr>
          <p:cNvSpPr/>
          <p:nvPr/>
        </p:nvSpPr>
        <p:spPr>
          <a:xfrm>
            <a:off x="10142376" y="6531114"/>
            <a:ext cx="3221511" cy="84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Robin Hood Town Tour by Ezekial Bone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Galano Classic Alt" pitchFamily="2" charset="77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302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6B98D7-B446-4F5A-8E68-704C4F3C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74"/>
          <a:stretch/>
        </p:blipFill>
        <p:spPr>
          <a:xfrm>
            <a:off x="0" y="0"/>
            <a:ext cx="806797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020ACF-1A70-EB48-B121-4E4163CE8762}"/>
              </a:ext>
            </a:extLst>
          </p:cNvPr>
          <p:cNvSpPr/>
          <p:nvPr/>
        </p:nvSpPr>
        <p:spPr>
          <a:xfrm>
            <a:off x="8067978" y="0"/>
            <a:ext cx="4114755" cy="6858000"/>
          </a:xfrm>
          <a:prstGeom prst="rect">
            <a:avLst/>
          </a:prstGeom>
          <a:solidFill>
            <a:srgbClr val="F5F6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76D8E-A4F2-2742-9978-02359B95359A}"/>
              </a:ext>
            </a:extLst>
          </p:cNvPr>
          <p:cNvSpPr/>
          <p:nvPr/>
        </p:nvSpPr>
        <p:spPr>
          <a:xfrm>
            <a:off x="8673838" y="2085497"/>
            <a:ext cx="2739093" cy="2637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place where 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UNDERGROUND CAVES 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hidden beneath the city streets, where you can experience a 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 YEARS OF HISTORY 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Nottingham Castle and stop for a drink in the 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OLDEST INN IN ENGLAND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BF4773-8B50-FE4F-BA22-C8A6C182A511}"/>
              </a:ext>
            </a:extLst>
          </p:cNvPr>
          <p:cNvSpPr/>
          <p:nvPr/>
        </p:nvSpPr>
        <p:spPr>
          <a:xfrm>
            <a:off x="9905275" y="6131471"/>
            <a:ext cx="440163" cy="64838"/>
          </a:xfrm>
          <a:prstGeom prst="rect">
            <a:avLst/>
          </a:prstGeom>
          <a:solidFill>
            <a:srgbClr val="788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774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34FC34B-7B7A-9242-9F96-D6127B694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143" y="664321"/>
            <a:ext cx="1688264" cy="1116576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18EC0369-F671-2644-B450-023B18766DA7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B23F9CF-B4A9-494C-8B37-3A08B194DB9C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Galano Classic Alt SemiBold" pitchFamily="2" charset="77"/>
              </a:rPr>
              <a:t>WELCOME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EF5574-10C9-443B-9688-62579A95DD6F}"/>
              </a:ext>
            </a:extLst>
          </p:cNvPr>
          <p:cNvSpPr/>
          <p:nvPr/>
        </p:nvSpPr>
        <p:spPr>
          <a:xfrm>
            <a:off x="6769275" y="6491670"/>
            <a:ext cx="1904563" cy="61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Nottingham Castle</a:t>
            </a:r>
            <a:endParaRPr lang="en-US" sz="1000" dirty="0">
              <a:solidFill>
                <a:schemeClr val="bg1"/>
              </a:solidFill>
              <a:latin typeface="Galano Classic Alt" pitchFamily="2" charset="77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508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3355717-7EEB-F04D-898B-22FA4DF2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743825-12E7-9841-B592-0B78B89BBFAF}"/>
              </a:ext>
            </a:extLst>
          </p:cNvPr>
          <p:cNvSpPr/>
          <p:nvPr/>
        </p:nvSpPr>
        <p:spPr>
          <a:xfrm>
            <a:off x="0" y="2033753"/>
            <a:ext cx="12896193" cy="49412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62EFD3C-B0C1-7A41-8048-21413C76C5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l="34352" b="24843"/>
          <a:stretch/>
        </p:blipFill>
        <p:spPr>
          <a:xfrm>
            <a:off x="0" y="-431246"/>
            <a:ext cx="9703680" cy="74062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4B79B9-E474-F64A-8DE8-FFC5ED3CA3FB}"/>
              </a:ext>
            </a:extLst>
          </p:cNvPr>
          <p:cNvSpPr/>
          <p:nvPr/>
        </p:nvSpPr>
        <p:spPr>
          <a:xfrm>
            <a:off x="1398563" y="3588486"/>
            <a:ext cx="6473644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CITY THAT’S EASY TO </a:t>
            </a:r>
            <a:r>
              <a:rPr lang="en-US" sz="2000" b="1" dirty="0">
                <a:solidFill>
                  <a:srgbClr val="CD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ON FOOT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YOU’LL STUMBLE ACROSS </a:t>
            </a:r>
            <a:r>
              <a:rPr lang="en-US" sz="2000" b="1" dirty="0">
                <a:solidFill>
                  <a:srgbClr val="CD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 BARS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SHOPS AND WATSON FOTHERGILL </a:t>
            </a:r>
            <a:r>
              <a:rPr lang="en-US" sz="2000" b="1" dirty="0">
                <a:solidFill>
                  <a:srgbClr val="CD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ARCHITECTURAL TREASURES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AMONGST THE </a:t>
            </a:r>
            <a:r>
              <a:rPr lang="en-US" sz="2000" b="1" dirty="0">
                <a:solidFill>
                  <a:srgbClr val="CD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CURIOUS ALLEYWAYS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CD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BOUTIQUE ARCADES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D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REDBRICK MILLS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7551078-C0C9-A943-BD18-28E889888F67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Galano Classic Alt SemiBold" pitchFamily="2" charset="77"/>
              </a:rPr>
              <a:t>WELCOME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213DCAF-B68B-C644-8C4C-8285F7FCC5E2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36015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FF693-446D-8447-B562-E88C5AC02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0"/>
            <a:ext cx="80391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482F0E-B575-C545-B79E-23DC3996FFD5}"/>
              </a:ext>
            </a:extLst>
          </p:cNvPr>
          <p:cNvSpPr/>
          <p:nvPr/>
        </p:nvSpPr>
        <p:spPr>
          <a:xfrm>
            <a:off x="0" y="0"/>
            <a:ext cx="4176585" cy="6858000"/>
          </a:xfrm>
          <a:prstGeom prst="rect">
            <a:avLst/>
          </a:prstGeom>
          <a:solidFill>
            <a:srgbClr val="F5F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A69615-8EBA-7B41-A3E7-B63D7AAC1370}"/>
              </a:ext>
            </a:extLst>
          </p:cNvPr>
          <p:cNvSpPr txBox="1">
            <a:spLocks/>
          </p:cNvSpPr>
          <p:nvPr/>
        </p:nvSpPr>
        <p:spPr>
          <a:xfrm>
            <a:off x="742395" y="1878139"/>
            <a:ext cx="2728593" cy="3101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one of the UK’s 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SUSTAINABLE CITIES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you can hop on and off the 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AWARD-WINNING CLEAN AND GREEN 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transport network and breathe in the 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CLEANEST CITY AIR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E502620-F095-2B40-9FE7-5B8C1E8E0E8E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55BC5B8-4392-8F41-89C5-5DA30697AEE3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Galano Classic Alt SemiBold" pitchFamily="2" charset="77"/>
              </a:rPr>
              <a:t>WELCOME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DEAD059-0964-9446-BD3A-2A08EE1D1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09" y="957247"/>
            <a:ext cx="1892403" cy="12515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458FB-7463-47D3-BABB-0FC0BFBCCE04}"/>
              </a:ext>
            </a:extLst>
          </p:cNvPr>
          <p:cNvSpPr/>
          <p:nvPr/>
        </p:nvSpPr>
        <p:spPr>
          <a:xfrm>
            <a:off x="9899780" y="6531114"/>
            <a:ext cx="3464107" cy="84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Nottingham’s award-winning tram system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Galano Classic Alt" pitchFamily="2" charset="77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216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400FA-90E6-5547-8733-2FA2F5FB5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391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7D51F9-7035-A04B-BFEA-A361753D21C5}"/>
              </a:ext>
            </a:extLst>
          </p:cNvPr>
          <p:cNvSpPr/>
          <p:nvPr/>
        </p:nvSpPr>
        <p:spPr>
          <a:xfrm>
            <a:off x="8058713" y="0"/>
            <a:ext cx="4133287" cy="6858000"/>
          </a:xfrm>
          <a:prstGeom prst="rect">
            <a:avLst/>
          </a:prstGeom>
          <a:solidFill>
            <a:srgbClr val="F5F6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E3EE13-06F7-9349-BE59-3DE1C50CA045}"/>
              </a:ext>
            </a:extLst>
          </p:cNvPr>
          <p:cNvSpPr/>
          <p:nvPr/>
        </p:nvSpPr>
        <p:spPr>
          <a:xfrm>
            <a:off x="8661213" y="2507395"/>
            <a:ext cx="2739093" cy="232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stroll around its 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STUNNING PARKS 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SPACES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from the 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LEGENDARY SHERWOOD FOREST 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magnificent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WOLLATON PARK 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enchanting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ARBORETUM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52911D-E4B5-FB4F-A444-9EF49E4E0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957" y="957247"/>
            <a:ext cx="1892405" cy="125159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7EC9862-EBFE-344C-93FF-C5C00C55F615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068DA6C-96CC-9049-BA2F-F7CC372F5C28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Galano Classic Alt SemiBold" pitchFamily="2" charset="77"/>
              </a:rPr>
              <a:t>WELCOME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571927-F7D8-494B-B8BA-EEE8CF8D0F2F}"/>
              </a:ext>
            </a:extLst>
          </p:cNvPr>
          <p:cNvSpPr/>
          <p:nvPr/>
        </p:nvSpPr>
        <p:spPr>
          <a:xfrm>
            <a:off x="7091265" y="6479617"/>
            <a:ext cx="947836" cy="84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Wollaton Hall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Galano Classic Alt" pitchFamily="2" charset="77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627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6A15B-EFBB-5642-935C-874E961D0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A5A8CB-8435-C947-9E57-FFEDB6E6D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-4281653" y="-1043897"/>
            <a:ext cx="14781487" cy="98543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180F72-FD83-1144-8BE7-8B5BC59CF8F4}"/>
              </a:ext>
            </a:extLst>
          </p:cNvPr>
          <p:cNvSpPr txBox="1">
            <a:spLocks/>
          </p:cNvSpPr>
          <p:nvPr/>
        </p:nvSpPr>
        <p:spPr>
          <a:xfrm>
            <a:off x="1370497" y="3429000"/>
            <a:ext cx="7578950" cy="1271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TASTE CUISINES FROM </a:t>
            </a:r>
            <a:r>
              <a:rPr lang="en-US" sz="2400" b="1" dirty="0">
                <a:solidFill>
                  <a:srgbClr val="CD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WORLD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 THE </a:t>
            </a:r>
            <a:r>
              <a:rPr lang="en-US" sz="2400" b="1" dirty="0">
                <a:solidFill>
                  <a:srgbClr val="CDD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OF ENGLAND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4E0CDDF-E5F8-DC49-A556-BE7C541F448D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ABDE13-AB53-DB41-9122-9EFC12A14471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Galano Classic Alt SemiBold" pitchFamily="2" charset="77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62943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1FFA5B-79C4-8B4D-BDE3-E30229C3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0"/>
            <a:ext cx="80391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22E831-EB78-4B4B-A1B9-CB688DFDFFEF}"/>
              </a:ext>
            </a:extLst>
          </p:cNvPr>
          <p:cNvSpPr/>
          <p:nvPr/>
        </p:nvSpPr>
        <p:spPr>
          <a:xfrm>
            <a:off x="0" y="0"/>
            <a:ext cx="4176585" cy="6858000"/>
          </a:xfrm>
          <a:prstGeom prst="rect">
            <a:avLst/>
          </a:prstGeom>
          <a:solidFill>
            <a:srgbClr val="F5F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992469-024D-6E4D-93E1-C6B950989EE5}"/>
              </a:ext>
            </a:extLst>
          </p:cNvPr>
          <p:cNvSpPr txBox="1">
            <a:spLocks/>
          </p:cNvSpPr>
          <p:nvPr/>
        </p:nvSpPr>
        <p:spPr>
          <a:xfrm>
            <a:off x="701189" y="1572081"/>
            <a:ext cx="3050116" cy="457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CULTURE 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creativity with a 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VIBRANT MUSIC AND ARTS 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Scene, from the UK’s best regional theatre to the 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INTERNATIONALLY-ACCLAIMED 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 Contemporary.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br>
              <a:rPr lang="en-US" sz="1400" dirty="0">
                <a:solidFill>
                  <a:srgbClr val="788774"/>
                </a:solidFill>
                <a:latin typeface="Galano Classic Alt" pitchFamily="2" charset="77"/>
              </a:rPr>
            </a:b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800880-49D0-814B-BE01-0523CAC60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30" y="1155533"/>
            <a:ext cx="2428767" cy="1606328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9019DA3-7CF2-5E49-8A2B-37A9BCCBF5D6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5C7599C-033B-6541-B29E-750CBD5A0B67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Galano Classic Alt SemiBold" pitchFamily="2" charset="77"/>
              </a:rPr>
              <a:t>WELCOME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5895E0-75DB-4061-8752-A26B19EB1A66}"/>
              </a:ext>
            </a:extLst>
          </p:cNvPr>
          <p:cNvSpPr/>
          <p:nvPr/>
        </p:nvSpPr>
        <p:spPr>
          <a:xfrm>
            <a:off x="10779543" y="6531114"/>
            <a:ext cx="2584344" cy="84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Nottingham Playhouse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Galano Classic Alt" pitchFamily="2" charset="77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324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F53EC-CD57-9841-B527-AD6E8591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391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6B24C5-543A-854F-A543-D62941796825}"/>
              </a:ext>
            </a:extLst>
          </p:cNvPr>
          <p:cNvSpPr/>
          <p:nvPr/>
        </p:nvSpPr>
        <p:spPr>
          <a:xfrm>
            <a:off x="8058713" y="0"/>
            <a:ext cx="4133287" cy="6858000"/>
          </a:xfrm>
          <a:prstGeom prst="rect">
            <a:avLst/>
          </a:prstGeom>
          <a:solidFill>
            <a:srgbClr val="F5F6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9B09A1-8148-224B-B212-393AC3193850}"/>
              </a:ext>
            </a:extLst>
          </p:cNvPr>
          <p:cNvSpPr/>
          <p:nvPr/>
        </p:nvSpPr>
        <p:spPr>
          <a:xfrm>
            <a:off x="8661212" y="2239911"/>
            <a:ext cx="2750500" cy="297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city with </a:t>
            </a:r>
            <a:r>
              <a:rPr lang="en-US" sz="1400" b="1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WORLD-CLASS SPORTS </a:t>
            </a: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remarkable sporting heritage. 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788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city that’s buzzing with life, with new experiences around every corner – and it’s waiting to be discovered.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BD2923-E65E-0749-B7D1-6E6776F13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264" y="698333"/>
            <a:ext cx="1892405" cy="1251590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2C6858D3-5316-EC42-AA3B-3F985388C359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55C778B-6951-C847-8997-690B4BD48B27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Galano Classic Alt SemiBold" pitchFamily="2" charset="77"/>
              </a:rPr>
              <a:t>WELCOME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8983B-910E-43C1-997D-0D5E8E3DF60D}"/>
              </a:ext>
            </a:extLst>
          </p:cNvPr>
          <p:cNvSpPr/>
          <p:nvPr/>
        </p:nvSpPr>
        <p:spPr>
          <a:xfrm>
            <a:off x="5365103" y="6456469"/>
            <a:ext cx="3545632" cy="84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© Lamar Francois – </a:t>
            </a:r>
            <a:r>
              <a:rPr lang="en-GB" sz="1000" u="sng" dirty="0">
                <a:solidFill>
                  <a:srgbClr val="F5F6EE"/>
                </a:solidFill>
                <a:latin typeface="Galano Classic A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www.picturedbylamar.co.uk</a:t>
            </a: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Galano Classic Alt" pitchFamily="2" charset="77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9422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308</Words>
  <Application>Microsoft Office PowerPoint</Application>
  <PresentationFormat>Widescreen</PresentationFormat>
  <Paragraphs>47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Arabic Typesetting</vt:lpstr>
      <vt:lpstr>Arial</vt:lpstr>
      <vt:lpstr>Calibri</vt:lpstr>
      <vt:lpstr>Calibri Light</vt:lpstr>
      <vt:lpstr>Galano Classic Alt</vt:lpstr>
      <vt:lpstr>Galano Classic Alt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Alistair Webster</dc:creator>
  <cp:lastModifiedBy>Sophie Milne</cp:lastModifiedBy>
  <cp:revision>44</cp:revision>
  <dcterms:created xsi:type="dcterms:W3CDTF">2020-11-09T15:15:19Z</dcterms:created>
  <dcterms:modified xsi:type="dcterms:W3CDTF">2021-01-18T09:19:27Z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2163978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