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73" r:id="rId2"/>
    <p:sldId id="272" r:id="rId3"/>
    <p:sldId id="274" r:id="rId4"/>
    <p:sldId id="284" r:id="rId5"/>
    <p:sldId id="282" r:id="rId6"/>
    <p:sldId id="279" r:id="rId7"/>
    <p:sldId id="280" r:id="rId8"/>
    <p:sldId id="281" r:id="rId9"/>
    <p:sldId id="277" r:id="rId10"/>
    <p:sldId id="283" r:id="rId11"/>
    <p:sldId id="28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CCBD"/>
    <a:srgbClr val="E71794"/>
    <a:srgbClr val="353A35"/>
    <a:srgbClr val="4A8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755"/>
  </p:normalViewPr>
  <p:slideViewPr>
    <p:cSldViewPr snapToGrid="0" snapToObjects="1">
      <p:cViewPr varScale="1">
        <p:scale>
          <a:sx n="84" d="100"/>
          <a:sy n="84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4A2-91F2-4666-8A6D-24BA1FE88767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6B863-7C67-4B0D-9C81-E91B0426A0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64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60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70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19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52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7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0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66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7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A8C08-3ABF-AA46-A356-82E075055DD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C3D9-DE3E-C94F-90F5-24C27884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9C6362-17B4-FD4B-8EFE-D29B8EF38708}"/>
              </a:ext>
            </a:extLst>
          </p:cNvPr>
          <p:cNvSpPr/>
          <p:nvPr/>
        </p:nvSpPr>
        <p:spPr>
          <a:xfrm>
            <a:off x="1994514" y="4919105"/>
            <a:ext cx="8202964" cy="835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green city with a legendary past, a vibrant culture and a bright future.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creative city of rebels and pioneers, and the home of Robin Hood.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49E084-E6A4-9346-AD41-3A1BB751DCF0}"/>
              </a:ext>
            </a:extLst>
          </p:cNvPr>
          <p:cNvSpPr/>
          <p:nvPr/>
        </p:nvSpPr>
        <p:spPr>
          <a:xfrm>
            <a:off x="2678590" y="4221491"/>
            <a:ext cx="68348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spc="300" dirty="0">
                <a:solidFill>
                  <a:srgbClr val="E71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IN NOTTINGHAM</a:t>
            </a:r>
            <a:endParaRPr lang="en-US" sz="1400" spc="300" dirty="0">
              <a:solidFill>
                <a:srgbClr val="E71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D55471-BFA3-9947-9CC0-CFCE27912479}"/>
              </a:ext>
            </a:extLst>
          </p:cNvPr>
          <p:cNvSpPr/>
          <p:nvPr/>
        </p:nvSpPr>
        <p:spPr>
          <a:xfrm>
            <a:off x="325315" y="281355"/>
            <a:ext cx="11541370" cy="6295290"/>
          </a:xfrm>
          <a:prstGeom prst="rect">
            <a:avLst/>
          </a:prstGeom>
          <a:noFill/>
          <a:ln>
            <a:solidFill>
              <a:srgbClr val="D1C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71794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150239F-6AF5-5447-8864-1BB659908501}"/>
              </a:ext>
            </a:extLst>
          </p:cNvPr>
          <p:cNvSpPr txBox="1">
            <a:spLocks/>
          </p:cNvSpPr>
          <p:nvPr/>
        </p:nvSpPr>
        <p:spPr>
          <a:xfrm>
            <a:off x="791675" y="2343275"/>
            <a:ext cx="2597911" cy="22270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1400" b="1" dirty="0">
              <a:solidFill>
                <a:srgbClr val="788774"/>
              </a:solidFill>
              <a:latin typeface="Galano Classic Alt SemiBold" pitchFamily="2" charset="77"/>
            </a:endParaRPr>
          </a:p>
        </p:txBody>
      </p:sp>
      <p:pic>
        <p:nvPicPr>
          <p:cNvPr id="4" name="Picture 3" descr="A picture containing water, outdoor, boat, distance&#10;&#10;Description automatically generated">
            <a:extLst>
              <a:ext uri="{FF2B5EF4-FFF2-40B4-BE49-F238E27FC236}">
                <a16:creationId xmlns:a16="http://schemas.microsoft.com/office/drawing/2014/main" id="{685635A7-82B0-0549-881D-68F2BCCEA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335" y="758125"/>
            <a:ext cx="4775325" cy="317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60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ky, outdoor, nature, night&#10;&#10;Description automatically generated">
            <a:extLst>
              <a:ext uri="{FF2B5EF4-FFF2-40B4-BE49-F238E27FC236}">
                <a16:creationId xmlns:a16="http://schemas.microsoft.com/office/drawing/2014/main" id="{11EEE165-AD7D-A246-97D7-5E914115F7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0"/>
            <a:ext cx="12192002" cy="708592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5180F72-FD83-1144-8BE7-8B5BC59CF8F4}"/>
              </a:ext>
            </a:extLst>
          </p:cNvPr>
          <p:cNvSpPr txBox="1">
            <a:spLocks/>
          </p:cNvSpPr>
          <p:nvPr/>
        </p:nvSpPr>
        <p:spPr>
          <a:xfrm>
            <a:off x="3333992" y="8466"/>
            <a:ext cx="8081508" cy="12711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It’s a place that’s </a:t>
            </a:r>
            <a:r>
              <a:rPr lang="en-US" sz="2400" b="1" dirty="0">
                <a:solidFill>
                  <a:srgbClr val="E71794"/>
                </a:solidFill>
              </a:rPr>
              <a:t>MOVING FORWARD FAST </a:t>
            </a:r>
            <a:r>
              <a:rPr lang="en-US" sz="2400" dirty="0">
                <a:solidFill>
                  <a:schemeClr val="bg1"/>
                </a:solidFill>
              </a:rPr>
              <a:t>and</a:t>
            </a:r>
            <a:r>
              <a:rPr lang="en-US" sz="2400" dirty="0">
                <a:solidFill>
                  <a:srgbClr val="353A35"/>
                </a:solidFill>
              </a:rPr>
              <a:t> </a:t>
            </a:r>
            <a:r>
              <a:rPr lang="en-US" sz="2400" b="1" dirty="0">
                <a:solidFill>
                  <a:srgbClr val="E71794"/>
                </a:solidFill>
              </a:rPr>
              <a:t>INVESTING IN ITS FUTURE</a:t>
            </a:r>
            <a:r>
              <a:rPr lang="en-US" sz="2400" dirty="0">
                <a:solidFill>
                  <a:srgbClr val="353A35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– driving </a:t>
            </a:r>
            <a:r>
              <a:rPr lang="en-US" sz="2400" b="1" dirty="0">
                <a:solidFill>
                  <a:srgbClr val="E71794"/>
                </a:solidFill>
              </a:rPr>
              <a:t>POSITIVE CHANGE </a:t>
            </a:r>
            <a:r>
              <a:rPr lang="en-US" sz="2400" dirty="0">
                <a:solidFill>
                  <a:schemeClr val="bg1"/>
                </a:solidFill>
              </a:rPr>
              <a:t>and enterprise for everyone.</a:t>
            </a:r>
          </a:p>
        </p:txBody>
      </p:sp>
      <p:pic>
        <p:nvPicPr>
          <p:cNvPr id="9" name="Picture 8" descr="Shape, icon&#10;&#10;Description automatically generated">
            <a:extLst>
              <a:ext uri="{FF2B5EF4-FFF2-40B4-BE49-F238E27FC236}">
                <a16:creationId xmlns:a16="http://schemas.microsoft.com/office/drawing/2014/main" id="{2741989F-98C0-A249-AA92-11ECB5A320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279607"/>
            <a:ext cx="7513321" cy="580631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ECC5D52-78AD-4641-A98A-F301075BE837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chemeClr val="bg1"/>
                </a:solidFill>
              </a:rPr>
              <a:t>NOTTINGHAM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B6DA84-AFA8-1647-916E-ACEE2FD7368A}"/>
              </a:ext>
            </a:extLst>
          </p:cNvPr>
          <p:cNvSpPr txBox="1">
            <a:spLocks/>
          </p:cNvSpPr>
          <p:nvPr/>
        </p:nvSpPr>
        <p:spPr>
          <a:xfrm rot="5400000">
            <a:off x="10807078" y="1094518"/>
            <a:ext cx="2134446" cy="39482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</a:rPr>
              <a:t>NOTTINGHAM</a:t>
            </a:r>
          </a:p>
        </p:txBody>
      </p:sp>
    </p:spTree>
    <p:extLst>
      <p:ext uri="{BB962C8B-B14F-4D97-AF65-F5344CB8AC3E}">
        <p14:creationId xmlns:p14="http://schemas.microsoft.com/office/powerpoint/2010/main" val="344556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A671C3-05D0-7948-8F23-74DA9DD361F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412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52DED9-23AC-2641-B902-F5FC1D429BAD}"/>
              </a:ext>
            </a:extLst>
          </p:cNvPr>
          <p:cNvSpPr/>
          <p:nvPr/>
        </p:nvSpPr>
        <p:spPr>
          <a:xfrm>
            <a:off x="325315" y="281355"/>
            <a:ext cx="11541370" cy="6295290"/>
          </a:xfrm>
          <a:prstGeom prst="rect">
            <a:avLst/>
          </a:prstGeom>
          <a:noFill/>
          <a:ln>
            <a:solidFill>
              <a:srgbClr val="F5F6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B5B49F-E7BC-B64D-9F07-99D7D0B5108C}"/>
              </a:ext>
            </a:extLst>
          </p:cNvPr>
          <p:cNvSpPr/>
          <p:nvPr/>
        </p:nvSpPr>
        <p:spPr>
          <a:xfrm>
            <a:off x="325315" y="281355"/>
            <a:ext cx="11541370" cy="6295290"/>
          </a:xfrm>
          <a:prstGeom prst="rect">
            <a:avLst/>
          </a:prstGeom>
          <a:solidFill>
            <a:schemeClr val="tx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7398FD-24A2-CB4A-88C5-08F4B661628A}"/>
              </a:ext>
            </a:extLst>
          </p:cNvPr>
          <p:cNvSpPr txBox="1">
            <a:spLocks/>
          </p:cNvSpPr>
          <p:nvPr/>
        </p:nvSpPr>
        <p:spPr>
          <a:xfrm>
            <a:off x="4785114" y="2153770"/>
            <a:ext cx="2621773" cy="5802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1800" spc="300" dirty="0">
                <a:solidFill>
                  <a:srgbClr val="F5F6EE"/>
                </a:solidFill>
              </a:rPr>
              <a:t>CONTACT US AT: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170E12-0494-E547-824C-999ADD308763}"/>
              </a:ext>
            </a:extLst>
          </p:cNvPr>
          <p:cNvSpPr/>
          <p:nvPr/>
        </p:nvSpPr>
        <p:spPr>
          <a:xfrm>
            <a:off x="2077757" y="2586546"/>
            <a:ext cx="8036486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spc="300" dirty="0">
                <a:solidFill>
                  <a:srgbClr val="F5F6E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ENQUIRIES@INVESTINNOTTINGHAM.CO.UK</a:t>
            </a:r>
          </a:p>
        </p:txBody>
      </p:sp>
    </p:spTree>
    <p:extLst>
      <p:ext uri="{BB962C8B-B14F-4D97-AF65-F5344CB8AC3E}">
        <p14:creationId xmlns:p14="http://schemas.microsoft.com/office/powerpoint/2010/main" val="94947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60A41DA-2F6B-7348-BC78-5EBB8A3A4D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6451" y="0"/>
            <a:ext cx="7885549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3AF675-4A56-7A44-97AD-E0236D84E0DE}"/>
              </a:ext>
            </a:extLst>
          </p:cNvPr>
          <p:cNvSpPr/>
          <p:nvPr/>
        </p:nvSpPr>
        <p:spPr>
          <a:xfrm>
            <a:off x="0" y="0"/>
            <a:ext cx="430645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820994-62C3-524D-8BC1-4F9FBB4F4409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rgbClr val="E71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639F3C-83EF-4740-8F9E-894D6FE62891}"/>
              </a:ext>
            </a:extLst>
          </p:cNvPr>
          <p:cNvSpPr txBox="1">
            <a:spLocks/>
          </p:cNvSpPr>
          <p:nvPr/>
        </p:nvSpPr>
        <p:spPr>
          <a:xfrm rot="5400000">
            <a:off x="10765653" y="1037215"/>
            <a:ext cx="2118568" cy="49355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952F75B-C582-B945-ADF3-17473352FDEF}"/>
              </a:ext>
            </a:extLst>
          </p:cNvPr>
          <p:cNvSpPr txBox="1">
            <a:spLocks/>
          </p:cNvSpPr>
          <p:nvPr/>
        </p:nvSpPr>
        <p:spPr>
          <a:xfrm>
            <a:off x="854269" y="2343275"/>
            <a:ext cx="2597911" cy="22270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</a:t>
            </a:r>
            <a:r>
              <a:rPr lang="en-GB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an </a:t>
            </a:r>
            <a:r>
              <a:rPr lang="en-GB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AMBITIOUS CITY </a:t>
            </a:r>
            <a:r>
              <a:rPr lang="en-GB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</a:t>
            </a:r>
            <a:r>
              <a:rPr lang="en-GB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INDEPENDENT SPIRIT</a:t>
            </a:r>
            <a:r>
              <a:rPr lang="en-GB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city that isn’t afraid to </a:t>
            </a:r>
            <a:r>
              <a:rPr lang="en-GB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DISRUPT THE STATUS QUO </a:t>
            </a:r>
            <a:r>
              <a:rPr lang="en-GB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do things differently, the perfect place to </a:t>
            </a:r>
            <a:r>
              <a:rPr lang="en-GB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 A BUSINESS</a:t>
            </a:r>
            <a:r>
              <a:rPr lang="en-GB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265147-AE3C-EF46-ADEA-65B7BD2EC01B}"/>
              </a:ext>
            </a:extLst>
          </p:cNvPr>
          <p:cNvSpPr/>
          <p:nvPr/>
        </p:nvSpPr>
        <p:spPr>
          <a:xfrm>
            <a:off x="10460959" y="6436121"/>
            <a:ext cx="3221511" cy="84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Galano Classic Alt"/>
              </a:rPr>
              <a:t>Nottingham Council House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latin typeface="Galano Classic Alt" pitchFamily="2" charset="77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Galano Classic Alt" pitchFamily="2" charset="77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6DEF8A-A36E-4F45-ADD8-38B720B864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568" y="817532"/>
            <a:ext cx="2151447" cy="142572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4ACA584-B2C6-8C43-8CE1-D06FD396CE58}"/>
              </a:ext>
            </a:extLst>
          </p:cNvPr>
          <p:cNvSpPr/>
          <p:nvPr/>
        </p:nvSpPr>
        <p:spPr>
          <a:xfrm>
            <a:off x="1818506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CCDC8A3-3CEB-4647-A344-EE7543785B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8"/>
          <a:stretch/>
        </p:blipFill>
        <p:spPr>
          <a:xfrm>
            <a:off x="-1" y="8085"/>
            <a:ext cx="8201631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2E27DD4-D764-B848-A37E-8ABBC10A434A}"/>
              </a:ext>
            </a:extLst>
          </p:cNvPr>
          <p:cNvSpPr/>
          <p:nvPr/>
        </p:nvSpPr>
        <p:spPr>
          <a:xfrm>
            <a:off x="-1" y="4088198"/>
            <a:ext cx="8201631" cy="276980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1F8667-77AD-DB41-8B8B-4ABFE2D15788}"/>
              </a:ext>
            </a:extLst>
          </p:cNvPr>
          <p:cNvSpPr/>
          <p:nvPr/>
        </p:nvSpPr>
        <p:spPr>
          <a:xfrm rot="10800000">
            <a:off x="-3" y="-8085"/>
            <a:ext cx="8201631" cy="1797976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C547AE-EBF5-F246-B1E4-DFF130AEFC46}"/>
              </a:ext>
            </a:extLst>
          </p:cNvPr>
          <p:cNvSpPr/>
          <p:nvPr/>
        </p:nvSpPr>
        <p:spPr>
          <a:xfrm>
            <a:off x="8067978" y="0"/>
            <a:ext cx="411475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63D0D5-E04B-3543-82D5-100F4406DAAD}"/>
              </a:ext>
            </a:extLst>
          </p:cNvPr>
          <p:cNvSpPr/>
          <p:nvPr/>
        </p:nvSpPr>
        <p:spPr>
          <a:xfrm>
            <a:off x="8673838" y="2085497"/>
            <a:ext cx="2739093" cy="199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city of </a:t>
            </a:r>
            <a:r>
              <a:rPr lang="en-US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 AND LEGACY</a:t>
            </a: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known for its </a:t>
            </a:r>
            <a:r>
              <a:rPr lang="en-US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its </a:t>
            </a:r>
            <a:r>
              <a:rPr lang="en-US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COMPASSION</a:t>
            </a: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its </a:t>
            </a:r>
            <a:r>
              <a:rPr lang="en-US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SPIRIT </a:t>
            </a: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just like </a:t>
            </a:r>
            <a:r>
              <a:rPr lang="en-US" sz="1400" b="1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ROBIN HOOD</a:t>
            </a:r>
            <a:r>
              <a:rPr lang="en-US" sz="1400" dirty="0">
                <a:solidFill>
                  <a:srgbClr val="353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CC0F83-BA3B-CC4B-B746-DD2A2D2EE801}"/>
              </a:ext>
            </a:extLst>
          </p:cNvPr>
          <p:cNvSpPr/>
          <p:nvPr/>
        </p:nvSpPr>
        <p:spPr>
          <a:xfrm>
            <a:off x="9905275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993276-6270-CA46-AFD7-E65B1F35DD98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ACBCA10-AAF1-3B4D-B96D-D64472F7A456}"/>
              </a:ext>
            </a:extLst>
          </p:cNvPr>
          <p:cNvSpPr txBox="1">
            <a:spLocks/>
          </p:cNvSpPr>
          <p:nvPr/>
        </p:nvSpPr>
        <p:spPr>
          <a:xfrm rot="5400000">
            <a:off x="10753142" y="1049726"/>
            <a:ext cx="2143590" cy="49355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rgbClr val="E71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D40AA-60C4-ED41-A16F-934FB60A0A9E}"/>
              </a:ext>
            </a:extLst>
          </p:cNvPr>
          <p:cNvSpPr/>
          <p:nvPr/>
        </p:nvSpPr>
        <p:spPr>
          <a:xfrm>
            <a:off x="6769275" y="6491670"/>
            <a:ext cx="1904563" cy="612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Galano Classic Alt"/>
              </a:rPr>
              <a:t>Robin Hood Statue</a:t>
            </a:r>
            <a:endParaRPr lang="en-US" sz="1000" dirty="0">
              <a:solidFill>
                <a:schemeClr val="bg1"/>
              </a:solidFill>
              <a:latin typeface="Galano Classic Alt" pitchFamily="2" charset="77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Galano Classic Alt" pitchFamily="2" charset="77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72A0B3-B7B3-B041-B335-CDD223CE72B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5763" y="671107"/>
            <a:ext cx="1688264" cy="111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5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ss, outdoor, tree, sky&#10;&#10;Description automatically generated">
            <a:extLst>
              <a:ext uri="{FF2B5EF4-FFF2-40B4-BE49-F238E27FC236}">
                <a16:creationId xmlns:a16="http://schemas.microsoft.com/office/drawing/2014/main" id="{1351A9C9-A0AC-DE4F-890B-DE7D43528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6451" y="0"/>
            <a:ext cx="7885549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3AF675-4A56-7A44-97AD-E0236D84E0DE}"/>
              </a:ext>
            </a:extLst>
          </p:cNvPr>
          <p:cNvSpPr/>
          <p:nvPr/>
        </p:nvSpPr>
        <p:spPr>
          <a:xfrm>
            <a:off x="0" y="0"/>
            <a:ext cx="430645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820994-62C3-524D-8BC1-4F9FBB4F4409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rgbClr val="E71794"/>
                </a:solidFill>
              </a:rPr>
              <a:t>NOTTINGHAM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639F3C-83EF-4740-8F9E-894D6FE62891}"/>
              </a:ext>
            </a:extLst>
          </p:cNvPr>
          <p:cNvSpPr txBox="1">
            <a:spLocks/>
          </p:cNvSpPr>
          <p:nvPr/>
        </p:nvSpPr>
        <p:spPr>
          <a:xfrm rot="5400000">
            <a:off x="10885938" y="1037216"/>
            <a:ext cx="2118568" cy="49355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</a:rPr>
              <a:t>NOTTINGHAM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952F75B-C582-B945-ADF3-17473352FDEF}"/>
              </a:ext>
            </a:extLst>
          </p:cNvPr>
          <p:cNvSpPr txBox="1">
            <a:spLocks/>
          </p:cNvSpPr>
          <p:nvPr/>
        </p:nvSpPr>
        <p:spPr>
          <a:xfrm>
            <a:off x="854269" y="2343275"/>
            <a:ext cx="2597911" cy="17884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1400" dirty="0">
                <a:solidFill>
                  <a:srgbClr val="353A35"/>
                </a:solidFill>
              </a:rPr>
              <a:t>A city that’s </a:t>
            </a:r>
            <a:r>
              <a:rPr lang="en-GB" sz="1400" b="1" dirty="0">
                <a:solidFill>
                  <a:srgbClr val="353A35"/>
                </a:solidFill>
              </a:rPr>
              <a:t>LEADING THE FIGHT AGAINST CLIMATE CHANGE</a:t>
            </a:r>
            <a:r>
              <a:rPr lang="en-GB" sz="1400" dirty="0">
                <a:solidFill>
                  <a:srgbClr val="353A35"/>
                </a:solidFill>
              </a:rPr>
              <a:t>, with the awards and accolades to prove it.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265147-AE3C-EF46-ADEA-65B7BD2EC01B}"/>
              </a:ext>
            </a:extLst>
          </p:cNvPr>
          <p:cNvSpPr/>
          <p:nvPr/>
        </p:nvSpPr>
        <p:spPr>
          <a:xfrm>
            <a:off x="4352171" y="6485394"/>
            <a:ext cx="946515" cy="84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Wollaton Hall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latin typeface="Galano Classic Alt" pitchFamily="2" charset="77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Galano Classic Alt" pitchFamily="2" charset="77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6DEF8A-A36E-4F45-ADD8-38B720B864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568" y="817532"/>
            <a:ext cx="2151447" cy="142572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4ACA584-B2C6-8C43-8CE1-D06FD396CE58}"/>
              </a:ext>
            </a:extLst>
          </p:cNvPr>
          <p:cNvSpPr/>
          <p:nvPr/>
        </p:nvSpPr>
        <p:spPr>
          <a:xfrm>
            <a:off x="1818506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2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B44EC0-2B2C-5043-8A98-8FB96C41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7" y="0"/>
            <a:ext cx="8067978" cy="68740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6C547AE-EBF5-F246-B1E4-DFF130AEFC46}"/>
              </a:ext>
            </a:extLst>
          </p:cNvPr>
          <p:cNvSpPr/>
          <p:nvPr/>
        </p:nvSpPr>
        <p:spPr>
          <a:xfrm>
            <a:off x="8067978" y="0"/>
            <a:ext cx="411475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63D0D5-E04B-3543-82D5-100F4406DAAD}"/>
              </a:ext>
            </a:extLst>
          </p:cNvPr>
          <p:cNvSpPr/>
          <p:nvPr/>
        </p:nvSpPr>
        <p:spPr>
          <a:xfrm>
            <a:off x="8673838" y="2085497"/>
            <a:ext cx="2739093" cy="16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353A35"/>
                </a:solidFill>
                <a:latin typeface="+mj-lt"/>
              </a:rPr>
              <a:t>The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BIGGEST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BUSINESS CENTRE 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in the East Midlands, it’s home to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GLOBAL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names including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BOOTS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,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CAPITAL ONE 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and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EXPERIAN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CC0F83-BA3B-CC4B-B746-DD2A2D2EE801}"/>
              </a:ext>
            </a:extLst>
          </p:cNvPr>
          <p:cNvSpPr/>
          <p:nvPr/>
        </p:nvSpPr>
        <p:spPr>
          <a:xfrm>
            <a:off x="9905275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ACBCA10-AAF1-3B4D-B96D-D64472F7A456}"/>
              </a:ext>
            </a:extLst>
          </p:cNvPr>
          <p:cNvSpPr txBox="1">
            <a:spLocks/>
          </p:cNvSpPr>
          <p:nvPr/>
        </p:nvSpPr>
        <p:spPr>
          <a:xfrm rot="5400000">
            <a:off x="10804548" y="1094296"/>
            <a:ext cx="2136754" cy="3975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rgbClr val="E71794"/>
                </a:solidFill>
              </a:rPr>
              <a:t>NOTTINGHAM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72A0B3-B7B3-B041-B335-CDD223CE72B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5763" y="671107"/>
            <a:ext cx="1688264" cy="111878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DB8D200-C8EE-4745-BCD9-3DE0D869384E}"/>
              </a:ext>
            </a:extLst>
          </p:cNvPr>
          <p:cNvSpPr/>
          <p:nvPr/>
        </p:nvSpPr>
        <p:spPr>
          <a:xfrm>
            <a:off x="6775282" y="54416"/>
            <a:ext cx="1738995" cy="756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Boots Nottingham</a:t>
            </a:r>
          </a:p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Credit Marketing Nottingham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1573A2C-8DE3-CE40-B94E-7D0FCEE1CF51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chemeClr val="bg1"/>
                </a:solidFill>
              </a:rPr>
              <a:t>NOTTINGHAM</a:t>
            </a:r>
          </a:p>
        </p:txBody>
      </p:sp>
    </p:spTree>
    <p:extLst>
      <p:ext uri="{BB962C8B-B14F-4D97-AF65-F5344CB8AC3E}">
        <p14:creationId xmlns:p14="http://schemas.microsoft.com/office/powerpoint/2010/main" val="78314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BD86874-E604-E149-ADD6-FE4D4DF9144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6450" y="0"/>
            <a:ext cx="7885549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3AF675-4A56-7A44-97AD-E0236D84E0DE}"/>
              </a:ext>
            </a:extLst>
          </p:cNvPr>
          <p:cNvSpPr/>
          <p:nvPr/>
        </p:nvSpPr>
        <p:spPr>
          <a:xfrm>
            <a:off x="0" y="0"/>
            <a:ext cx="430645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820994-62C3-524D-8BC1-4F9FBB4F4409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rgbClr val="E71794"/>
                </a:solidFill>
              </a:rPr>
              <a:t>NOTTINGHAM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639F3C-83EF-4740-8F9E-894D6FE62891}"/>
              </a:ext>
            </a:extLst>
          </p:cNvPr>
          <p:cNvSpPr txBox="1">
            <a:spLocks/>
          </p:cNvSpPr>
          <p:nvPr/>
        </p:nvSpPr>
        <p:spPr>
          <a:xfrm rot="5400000">
            <a:off x="10828733" y="1100295"/>
            <a:ext cx="2118568" cy="36739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</a:rPr>
              <a:t>NOTTINGHAM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952F75B-C582-B945-ADF3-17473352FDEF}"/>
              </a:ext>
            </a:extLst>
          </p:cNvPr>
          <p:cNvSpPr txBox="1">
            <a:spLocks/>
          </p:cNvSpPr>
          <p:nvPr/>
        </p:nvSpPr>
        <p:spPr>
          <a:xfrm>
            <a:off x="962060" y="2343275"/>
            <a:ext cx="2597911" cy="17884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1400" dirty="0">
                <a:solidFill>
                  <a:srgbClr val="353A35"/>
                </a:solidFill>
              </a:rPr>
              <a:t>A city of </a:t>
            </a:r>
            <a:r>
              <a:rPr lang="en-GB" sz="1400" b="1" dirty="0">
                <a:solidFill>
                  <a:srgbClr val="353A35"/>
                </a:solidFill>
              </a:rPr>
              <a:t>EMPLOYMENT</a:t>
            </a:r>
            <a:r>
              <a:rPr lang="en-GB" sz="1400" dirty="0">
                <a:solidFill>
                  <a:srgbClr val="353A35"/>
                </a:solidFill>
              </a:rPr>
              <a:t>, </a:t>
            </a:r>
            <a:r>
              <a:rPr lang="en-GB" sz="1400" b="1" dirty="0">
                <a:solidFill>
                  <a:srgbClr val="353A35"/>
                </a:solidFill>
              </a:rPr>
              <a:t>EDUCATION</a:t>
            </a:r>
            <a:r>
              <a:rPr lang="en-GB" sz="1400" dirty="0">
                <a:solidFill>
                  <a:srgbClr val="353A35"/>
                </a:solidFill>
              </a:rPr>
              <a:t> and </a:t>
            </a:r>
            <a:r>
              <a:rPr lang="en-GB" sz="1400" b="1" dirty="0">
                <a:solidFill>
                  <a:srgbClr val="353A35"/>
                </a:solidFill>
              </a:rPr>
              <a:t>OPPORTUNITY</a:t>
            </a:r>
            <a:r>
              <a:rPr lang="en-GB" sz="1400" dirty="0">
                <a:solidFill>
                  <a:srgbClr val="353A35"/>
                </a:solidFill>
              </a:rPr>
              <a:t>, where </a:t>
            </a:r>
            <a:r>
              <a:rPr lang="en-GB" sz="1400" b="1" dirty="0">
                <a:solidFill>
                  <a:srgbClr val="353A35"/>
                </a:solidFill>
              </a:rPr>
              <a:t>PROGRESSIVE MINDS </a:t>
            </a:r>
            <a:r>
              <a:rPr lang="en-GB" sz="1400" dirty="0">
                <a:solidFill>
                  <a:srgbClr val="353A35"/>
                </a:solidFill>
              </a:rPr>
              <a:t>and </a:t>
            </a:r>
            <a:r>
              <a:rPr lang="en-GB" sz="1400" b="1" dirty="0">
                <a:solidFill>
                  <a:srgbClr val="353A35"/>
                </a:solidFill>
              </a:rPr>
              <a:t>CREATIVE THINKERS </a:t>
            </a:r>
            <a:r>
              <a:rPr lang="en-GB" sz="1400" dirty="0">
                <a:solidFill>
                  <a:srgbClr val="353A35"/>
                </a:solidFill>
              </a:rPr>
              <a:t>can fulfil their potential.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265147-AE3C-EF46-ADEA-65B7BD2EC01B}"/>
              </a:ext>
            </a:extLst>
          </p:cNvPr>
          <p:cNvSpPr/>
          <p:nvPr/>
        </p:nvSpPr>
        <p:spPr>
          <a:xfrm>
            <a:off x="10581244" y="6416578"/>
            <a:ext cx="3221511" cy="84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Broadway, Lace Market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+mj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6DEF8A-A36E-4F45-ADD8-38B720B864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568" y="817532"/>
            <a:ext cx="2151447" cy="142572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4ACA584-B2C6-8C43-8CE1-D06FD396CE58}"/>
              </a:ext>
            </a:extLst>
          </p:cNvPr>
          <p:cNvSpPr/>
          <p:nvPr/>
        </p:nvSpPr>
        <p:spPr>
          <a:xfrm>
            <a:off x="1818506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4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6993EA-9870-D242-B2D2-5B3B3913BE3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16933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5180F72-FD83-1144-8BE7-8B5BC59CF8F4}"/>
              </a:ext>
            </a:extLst>
          </p:cNvPr>
          <p:cNvSpPr txBox="1">
            <a:spLocks/>
          </p:cNvSpPr>
          <p:nvPr/>
        </p:nvSpPr>
        <p:spPr>
          <a:xfrm>
            <a:off x="3325862" y="311901"/>
            <a:ext cx="8081508" cy="12711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rgbClr val="353A35"/>
                </a:solidFill>
              </a:rPr>
              <a:t>Where</a:t>
            </a:r>
            <a:r>
              <a:rPr lang="en-US" sz="2400" dirty="0">
                <a:solidFill>
                  <a:srgbClr val="E71794"/>
                </a:solidFill>
              </a:rPr>
              <a:t> </a:t>
            </a:r>
            <a:r>
              <a:rPr lang="en-US" sz="2400" b="1" dirty="0">
                <a:solidFill>
                  <a:srgbClr val="E71794"/>
                </a:solidFill>
              </a:rPr>
              <a:t>START-UPS THRIVE </a:t>
            </a:r>
            <a:r>
              <a:rPr lang="en-US" sz="2400" dirty="0">
                <a:solidFill>
                  <a:srgbClr val="353A35"/>
                </a:solidFill>
              </a:rPr>
              <a:t>in the </a:t>
            </a:r>
            <a:r>
              <a:rPr lang="en-US" sz="2400" b="1" dirty="0">
                <a:solidFill>
                  <a:srgbClr val="E71794"/>
                </a:solidFill>
              </a:rPr>
              <a:t>REFURBISHED LACE FACTORIES </a:t>
            </a:r>
            <a:r>
              <a:rPr lang="en-US" sz="2400" dirty="0">
                <a:solidFill>
                  <a:srgbClr val="353A35"/>
                </a:solidFill>
              </a:rPr>
              <a:t>of the </a:t>
            </a:r>
            <a:r>
              <a:rPr lang="en-US" sz="2400" b="1" dirty="0">
                <a:solidFill>
                  <a:srgbClr val="E71794"/>
                </a:solidFill>
              </a:rPr>
              <a:t>CREATIVE QUARTER</a:t>
            </a:r>
            <a:r>
              <a:rPr lang="en-US" sz="2400" dirty="0">
                <a:solidFill>
                  <a:srgbClr val="353A35"/>
                </a:solidFill>
              </a:rPr>
              <a:t>, a stone’s throw from state of-the-art developments emerging in </a:t>
            </a:r>
            <a:r>
              <a:rPr lang="en-US" sz="2400" b="1" dirty="0">
                <a:solidFill>
                  <a:srgbClr val="E71794"/>
                </a:solidFill>
              </a:rPr>
              <a:t>SOUTHSIDE</a:t>
            </a:r>
            <a:r>
              <a:rPr lang="en-US" sz="2400" dirty="0">
                <a:solidFill>
                  <a:srgbClr val="E71794"/>
                </a:solidFill>
              </a:rPr>
              <a:t>, </a:t>
            </a:r>
            <a:r>
              <a:rPr lang="en-US" sz="2400" b="1" dirty="0">
                <a:solidFill>
                  <a:srgbClr val="E71794"/>
                </a:solidFill>
              </a:rPr>
              <a:t>WATERSIDE</a:t>
            </a:r>
            <a:r>
              <a:rPr lang="en-US" sz="2400" dirty="0">
                <a:solidFill>
                  <a:srgbClr val="E71794"/>
                </a:solidFill>
              </a:rPr>
              <a:t> </a:t>
            </a:r>
            <a:r>
              <a:rPr lang="en-US" sz="2400" dirty="0">
                <a:solidFill>
                  <a:srgbClr val="353A35"/>
                </a:solidFill>
              </a:rPr>
              <a:t>and the </a:t>
            </a:r>
            <a:r>
              <a:rPr lang="en-US" sz="2400" b="1" dirty="0">
                <a:solidFill>
                  <a:srgbClr val="E71794"/>
                </a:solidFill>
              </a:rPr>
              <a:t>ISLAND QUARTER</a:t>
            </a:r>
            <a:r>
              <a:rPr lang="en-US" sz="2400" dirty="0">
                <a:solidFill>
                  <a:srgbClr val="E71794"/>
                </a:solidFill>
              </a:rPr>
              <a:t>. </a:t>
            </a:r>
          </a:p>
        </p:txBody>
      </p:sp>
      <p:pic>
        <p:nvPicPr>
          <p:cNvPr id="13" name="Picture 12" descr="Shape, icon&#10;&#10;Description automatically generated">
            <a:extLst>
              <a:ext uri="{FF2B5EF4-FFF2-40B4-BE49-F238E27FC236}">
                <a16:creationId xmlns:a16="http://schemas.microsoft.com/office/drawing/2014/main" id="{50CCA9AC-020B-9944-8A3A-FF1849C89A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1034752"/>
            <a:ext cx="7513321" cy="580631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DF77C7-EF94-6746-97D0-9C0E1B9D4A10}"/>
              </a:ext>
            </a:extLst>
          </p:cNvPr>
          <p:cNvSpPr/>
          <p:nvPr/>
        </p:nvSpPr>
        <p:spPr>
          <a:xfrm>
            <a:off x="10531669" y="6124220"/>
            <a:ext cx="2002916" cy="84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The Island Quarter</a:t>
            </a:r>
          </a:p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Credit: </a:t>
            </a:r>
            <a:r>
              <a:rPr lang="en-GB" sz="1000" dirty="0" err="1">
                <a:solidFill>
                  <a:srgbClr val="F5F6EE"/>
                </a:solidFill>
                <a:latin typeface="+mj-lt"/>
              </a:rPr>
              <a:t>Jestico</a:t>
            </a:r>
            <a:r>
              <a:rPr lang="en-GB" sz="1000" dirty="0">
                <a:solidFill>
                  <a:srgbClr val="F5F6EE"/>
                </a:solidFill>
                <a:latin typeface="+mj-lt"/>
              </a:rPr>
              <a:t> + Whiles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+mj-lt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5E58E7E-94FB-3947-94A3-EB74F5DD4511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chemeClr val="bg1"/>
                </a:solidFill>
              </a:rPr>
              <a:t>NOTTINGHAM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B4C5C45-3A11-BB45-B9D0-D6DA656A4E74}"/>
              </a:ext>
            </a:extLst>
          </p:cNvPr>
          <p:cNvSpPr txBox="1">
            <a:spLocks/>
          </p:cNvSpPr>
          <p:nvPr/>
        </p:nvSpPr>
        <p:spPr>
          <a:xfrm rot="5400000">
            <a:off x="10825366" y="1094518"/>
            <a:ext cx="2116158" cy="37653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</a:rPr>
              <a:t>NOTTINGHAM</a:t>
            </a:r>
          </a:p>
        </p:txBody>
      </p:sp>
    </p:spTree>
    <p:extLst>
      <p:ext uri="{BB962C8B-B14F-4D97-AF65-F5344CB8AC3E}">
        <p14:creationId xmlns:p14="http://schemas.microsoft.com/office/powerpoint/2010/main" val="87870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C547AE-EBF5-F246-B1E4-DFF130AEFC46}"/>
              </a:ext>
            </a:extLst>
          </p:cNvPr>
          <p:cNvSpPr/>
          <p:nvPr/>
        </p:nvSpPr>
        <p:spPr>
          <a:xfrm>
            <a:off x="8067978" y="0"/>
            <a:ext cx="411475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 descr="A picture containing outdoor, building, ground, walking&#10;&#10;Description automatically generated">
            <a:extLst>
              <a:ext uri="{FF2B5EF4-FFF2-40B4-BE49-F238E27FC236}">
                <a16:creationId xmlns:a16="http://schemas.microsoft.com/office/drawing/2014/main" id="{88D94EEF-D364-9C49-BAF4-8F213273B4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1"/>
            <a:ext cx="8067979" cy="68580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A63D0D5-E04B-3543-82D5-100F4406DAAD}"/>
              </a:ext>
            </a:extLst>
          </p:cNvPr>
          <p:cNvSpPr/>
          <p:nvPr/>
        </p:nvSpPr>
        <p:spPr>
          <a:xfrm>
            <a:off x="8673838" y="2085497"/>
            <a:ext cx="2739093" cy="393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353A35"/>
                </a:solidFill>
                <a:latin typeface="+mj-lt"/>
              </a:rPr>
              <a:t>Where both of our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WORLD-CLASS UNIVERSITIES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are global leaders in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SUSTAINABILITY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, nurturing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INNOVATION 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and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TALENT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to support our strong growing industries particularly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DIGITAL TECHNOLOGIES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with strengths in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FINTECH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,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CREATIVE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,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DIGITAL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 and </a:t>
            </a:r>
            <a:r>
              <a:rPr lang="en-US" sz="1400" b="1" dirty="0">
                <a:solidFill>
                  <a:srgbClr val="353A35"/>
                </a:solidFill>
                <a:latin typeface="+mj-lt"/>
              </a:rPr>
              <a:t>LIFE SCIENCES </a:t>
            </a:r>
            <a:r>
              <a:rPr lang="en-US" sz="1400" dirty="0">
                <a:solidFill>
                  <a:srgbClr val="353A35"/>
                </a:solidFill>
                <a:latin typeface="+mj-lt"/>
              </a:rPr>
              <a:t>which continue to raise our city’s profile.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CC0F83-BA3B-CC4B-B746-DD2A2D2EE801}"/>
              </a:ext>
            </a:extLst>
          </p:cNvPr>
          <p:cNvSpPr/>
          <p:nvPr/>
        </p:nvSpPr>
        <p:spPr>
          <a:xfrm>
            <a:off x="9905275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ACBCA10-AAF1-3B4D-B96D-D64472F7A456}"/>
              </a:ext>
            </a:extLst>
          </p:cNvPr>
          <p:cNvSpPr txBox="1">
            <a:spLocks/>
          </p:cNvSpPr>
          <p:nvPr/>
        </p:nvSpPr>
        <p:spPr>
          <a:xfrm rot="5400000">
            <a:off x="10889772" y="1024114"/>
            <a:ext cx="2092366" cy="49355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rgbClr val="E71794"/>
                </a:solidFill>
              </a:rPr>
              <a:t>NOTTINGHAM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D40AA-60C4-ED41-A16F-934FB60A0A9E}"/>
              </a:ext>
            </a:extLst>
          </p:cNvPr>
          <p:cNvSpPr/>
          <p:nvPr/>
        </p:nvSpPr>
        <p:spPr>
          <a:xfrm>
            <a:off x="6163416" y="6276010"/>
            <a:ext cx="1904563" cy="837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Arkwright Building</a:t>
            </a:r>
          </a:p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Nottingham Trent University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72A0B3-B7B3-B041-B335-CDD223CE72B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5763" y="671107"/>
            <a:ext cx="1688264" cy="1118784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CA24D585-067D-7148-9549-12AAFAE61DA5}"/>
              </a:ext>
            </a:extLst>
          </p:cNvPr>
          <p:cNvSpPr txBox="1">
            <a:spLocks/>
          </p:cNvSpPr>
          <p:nvPr/>
        </p:nvSpPr>
        <p:spPr>
          <a:xfrm rot="16200000">
            <a:off x="-2247571" y="3778693"/>
            <a:ext cx="5362320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chemeClr val="bg1"/>
                </a:solidFill>
              </a:rPr>
              <a:t>NOTTINGHAM</a:t>
            </a:r>
          </a:p>
        </p:txBody>
      </p:sp>
    </p:spTree>
    <p:extLst>
      <p:ext uri="{BB962C8B-B14F-4D97-AF65-F5344CB8AC3E}">
        <p14:creationId xmlns:p14="http://schemas.microsoft.com/office/powerpoint/2010/main" val="386676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3AF675-4A56-7A44-97AD-E0236D84E0DE}"/>
              </a:ext>
            </a:extLst>
          </p:cNvPr>
          <p:cNvSpPr/>
          <p:nvPr/>
        </p:nvSpPr>
        <p:spPr>
          <a:xfrm>
            <a:off x="0" y="0"/>
            <a:ext cx="430645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4820994-62C3-524D-8BC1-4F9FBB4F4409}"/>
              </a:ext>
            </a:extLst>
          </p:cNvPr>
          <p:cNvSpPr txBox="1">
            <a:spLocks/>
          </p:cNvSpPr>
          <p:nvPr/>
        </p:nvSpPr>
        <p:spPr>
          <a:xfrm rot="16200000">
            <a:off x="-2115858" y="3868476"/>
            <a:ext cx="5114846" cy="5439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b="1" spc="300" dirty="0">
                <a:solidFill>
                  <a:srgbClr val="E71794"/>
                </a:solidFill>
              </a:rPr>
              <a:t>NOTTINGHAM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4EA0A0-F878-4E4E-AAD7-58E3007D6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900" y="0"/>
            <a:ext cx="80391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0D7C4F2-E142-B24D-9BEE-5CF3007F6890}"/>
              </a:ext>
            </a:extLst>
          </p:cNvPr>
          <p:cNvSpPr/>
          <p:nvPr/>
        </p:nvSpPr>
        <p:spPr>
          <a:xfrm>
            <a:off x="9588884" y="6436121"/>
            <a:ext cx="3464107" cy="84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dirty="0">
                <a:solidFill>
                  <a:srgbClr val="F5F6EE"/>
                </a:solidFill>
                <a:latin typeface="+mj-lt"/>
              </a:rPr>
              <a:t>Nottingham’s award-winning tram system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788774"/>
              </a:solidFill>
              <a:latin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639F3C-83EF-4740-8F9E-894D6FE62891}"/>
              </a:ext>
            </a:extLst>
          </p:cNvPr>
          <p:cNvSpPr txBox="1">
            <a:spLocks/>
          </p:cNvSpPr>
          <p:nvPr/>
        </p:nvSpPr>
        <p:spPr>
          <a:xfrm rot="5400000">
            <a:off x="10810445" y="1082007"/>
            <a:ext cx="2118568" cy="40397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spc="300" dirty="0">
                <a:solidFill>
                  <a:schemeClr val="bg1"/>
                </a:solidFill>
              </a:rPr>
              <a:t>NOTTINGHAM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952F75B-C582-B945-ADF3-17473352FDEF}"/>
              </a:ext>
            </a:extLst>
          </p:cNvPr>
          <p:cNvSpPr txBox="1">
            <a:spLocks/>
          </p:cNvSpPr>
          <p:nvPr/>
        </p:nvSpPr>
        <p:spPr>
          <a:xfrm>
            <a:off x="854269" y="2343275"/>
            <a:ext cx="2597911" cy="26859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GB" sz="1400" dirty="0">
                <a:solidFill>
                  <a:srgbClr val="353A35"/>
                </a:solidFill>
              </a:rPr>
              <a:t>Where everyone is </a:t>
            </a:r>
            <a:r>
              <a:rPr lang="en-GB" sz="1400" b="1" dirty="0">
                <a:solidFill>
                  <a:srgbClr val="353A35"/>
                </a:solidFill>
              </a:rPr>
              <a:t>CONNECTED</a:t>
            </a:r>
            <a:r>
              <a:rPr lang="en-GB" sz="1400" dirty="0">
                <a:solidFill>
                  <a:srgbClr val="353A35"/>
                </a:solidFill>
              </a:rPr>
              <a:t> through a </a:t>
            </a:r>
            <a:r>
              <a:rPr lang="en-GB" sz="1400" b="1" dirty="0">
                <a:solidFill>
                  <a:srgbClr val="353A35"/>
                </a:solidFill>
              </a:rPr>
              <a:t>COLLABORATIVE</a:t>
            </a:r>
            <a:r>
              <a:rPr lang="en-GB" sz="1400" dirty="0">
                <a:solidFill>
                  <a:srgbClr val="353A35"/>
                </a:solidFill>
              </a:rPr>
              <a:t> business culture and an </a:t>
            </a:r>
            <a:r>
              <a:rPr lang="en-GB" sz="1400" b="1" dirty="0">
                <a:solidFill>
                  <a:srgbClr val="353A35"/>
                </a:solidFill>
              </a:rPr>
              <a:t>AWARD-WINNING,</a:t>
            </a:r>
            <a:r>
              <a:rPr lang="en-GB" sz="1400" dirty="0">
                <a:solidFill>
                  <a:srgbClr val="353A35"/>
                </a:solidFill>
              </a:rPr>
              <a:t> </a:t>
            </a:r>
            <a:r>
              <a:rPr lang="en-GB" sz="1400" b="1" dirty="0">
                <a:solidFill>
                  <a:srgbClr val="353A35"/>
                </a:solidFill>
              </a:rPr>
              <a:t>CLEAN AND GREEN </a:t>
            </a:r>
            <a:r>
              <a:rPr lang="en-GB" sz="1400" dirty="0">
                <a:solidFill>
                  <a:srgbClr val="353A35"/>
                </a:solidFill>
              </a:rPr>
              <a:t>public transport system, and where businesses can capitalise on the opportunities in both UK and global markets.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6DEF8A-A36E-4F45-ADD8-38B720B864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568" y="817532"/>
            <a:ext cx="2151447" cy="142572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4ACA584-B2C6-8C43-8CE1-D06FD396CE58}"/>
              </a:ext>
            </a:extLst>
          </p:cNvPr>
          <p:cNvSpPr/>
          <p:nvPr/>
        </p:nvSpPr>
        <p:spPr>
          <a:xfrm>
            <a:off x="1818506" y="6131471"/>
            <a:ext cx="440163" cy="64838"/>
          </a:xfrm>
          <a:prstGeom prst="rect">
            <a:avLst/>
          </a:prstGeom>
          <a:solidFill>
            <a:srgbClr val="E71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887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2950</TotalTime>
  <Words>346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Galano Classic Alt</vt:lpstr>
      <vt:lpstr>Galano Classic Alt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in Nottingham</dc:title>
  <dc:creator>Katie Beard</dc:creator>
  <cp:lastModifiedBy>Sophie Milne</cp:lastModifiedBy>
  <cp:revision>13</cp:revision>
  <dcterms:created xsi:type="dcterms:W3CDTF">2021-01-12T14:07:55Z</dcterms:created>
  <dcterms:modified xsi:type="dcterms:W3CDTF">2021-01-27T09:02:29Z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931261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